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4630400" cy="8229600"/>
  <p:notesSz cx="8229600" cy="14630400"/>
  <p:embeddedFontLst>
    <p:embeddedFont>
      <p:font typeface="Calibri" pitchFamily="34" charset="0"/>
      <p:regular r:id="rId16"/>
      <p:bold r:id="rId17"/>
      <p:italic r:id="rId18"/>
      <p:boldItalic r:id="rId19"/>
    </p:embeddedFont>
    <p:embeddedFont>
      <p:font typeface="Inter"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79" d="100"/>
          <a:sy n="79" d="100"/>
        </p:scale>
        <p:origin x="-178" y="240"/>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D33EE07D-C0F1-46C6-B818-EF1A511CEC61}" type="datetimeFigureOut">
              <a:rPr lang="en-IN" smtClean="0"/>
              <a:t>16-04-2025</a:t>
            </a:fld>
            <a:endParaRPr lang="en-IN"/>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E2A0E9A9-98CB-46AF-A1A0-DCCE677BD2B2}" type="slidenum">
              <a:rPr lang="en-IN" smtClean="0"/>
              <a:t>‹#›</a:t>
            </a:fld>
            <a:endParaRPr lang="en-IN"/>
          </a:p>
        </p:txBody>
      </p:sp>
    </p:spTree>
    <p:extLst>
      <p:ext uri="{BB962C8B-B14F-4D97-AF65-F5344CB8AC3E}">
        <p14:creationId xmlns:p14="http://schemas.microsoft.com/office/powerpoint/2010/main" val="1902982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49.png"/><Relationship Id="rId4" Type="http://schemas.openxmlformats.org/officeDocument/2006/relationships/image" Target="../media/image48.png"/></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52.png"/><Relationship Id="rId4"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56.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485900"/>
            <a:ext cx="5954197"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AI For Marketing</a:t>
            </a:r>
            <a:endParaRPr lang="en-US" sz="4650" dirty="0"/>
          </a:p>
        </p:txBody>
      </p:sp>
      <p:sp>
        <p:nvSpPr>
          <p:cNvPr id="4" name="Text 1"/>
          <p:cNvSpPr/>
          <p:nvPr/>
        </p:nvSpPr>
        <p:spPr>
          <a:xfrm>
            <a:off x="793790" y="2570321"/>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Welcome to our AI-powered marketing platform that revolutionizes content creation through advanced artificial intelligence. This project integrates multiple AI models including Gemini API, Ollama, and LangChain to generate marketing slogans, ad copy, and campaign ideas in real-time.</a:t>
            </a:r>
            <a:endParaRPr lang="en-US" sz="1750" dirty="0"/>
          </a:p>
        </p:txBody>
      </p:sp>
      <p:sp>
        <p:nvSpPr>
          <p:cNvPr id="5" name="Text 2"/>
          <p:cNvSpPr/>
          <p:nvPr/>
        </p:nvSpPr>
        <p:spPr>
          <a:xfrm>
            <a:off x="793790" y="4639985"/>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Our platform combines cutting-edge technologies to deliver human-like creativity with data-driven precision, empowering marketers to achieve greater efficiency and innovation in their digital advertising strategies.</a:t>
            </a:r>
            <a:endParaRPr lang="en-US" sz="1750" dirty="0"/>
          </a:p>
        </p:txBody>
      </p:sp>
      <p:sp>
        <p:nvSpPr>
          <p:cNvPr id="6" name="Shape 3"/>
          <p:cNvSpPr/>
          <p:nvPr/>
        </p:nvSpPr>
        <p:spPr>
          <a:xfrm>
            <a:off x="793790" y="6363653"/>
            <a:ext cx="362903" cy="362903"/>
          </a:xfrm>
          <a:prstGeom prst="roundRect">
            <a:avLst>
              <a:gd name="adj" fmla="val 25194296"/>
            </a:avLst>
          </a:prstGeom>
          <a:noFill/>
          <a:ln w="7620">
            <a:solidFill>
              <a:srgbClr val="FFFFFF"/>
            </a:solidFill>
            <a:prstDash val="solid"/>
          </a:ln>
        </p:spPr>
      </p:sp>
      <p:pic>
        <p:nvPicPr>
          <p:cNvPr id="7" name="Image 1" descr="preencoded.png"/>
          <p:cNvPicPr>
            <a:picLocks noChangeAspect="1"/>
          </p:cNvPicPr>
          <p:nvPr/>
        </p:nvPicPr>
        <p:blipFill>
          <a:blip r:embed="rId4"/>
          <a:stretch>
            <a:fillRect/>
          </a:stretch>
        </p:blipFill>
        <p:spPr>
          <a:xfrm>
            <a:off x="801410" y="6371273"/>
            <a:ext cx="347663" cy="347663"/>
          </a:xfrm>
          <a:prstGeom prst="rect">
            <a:avLst/>
          </a:prstGeom>
        </p:spPr>
      </p:pic>
      <p:sp>
        <p:nvSpPr>
          <p:cNvPr id="8" name="Text 4"/>
          <p:cNvSpPr/>
          <p:nvPr/>
        </p:nvSpPr>
        <p:spPr>
          <a:xfrm>
            <a:off x="1270040" y="6346746"/>
            <a:ext cx="3300413" cy="396835"/>
          </a:xfrm>
          <a:prstGeom prst="rect">
            <a:avLst/>
          </a:prstGeom>
          <a:noFill/>
          <a:ln/>
        </p:spPr>
        <p:txBody>
          <a:bodyPr wrap="none" lIns="0" tIns="0" rIns="0" bIns="0" rtlCol="0" anchor="t"/>
          <a:lstStyle/>
          <a:p>
            <a:pPr marL="0" indent="0" algn="l">
              <a:lnSpc>
                <a:spcPts val="3100"/>
              </a:lnSpc>
              <a:buNone/>
            </a:pPr>
            <a:r>
              <a:rPr lang="en-US" sz="2200" b="1" dirty="0">
                <a:solidFill>
                  <a:srgbClr val="272525"/>
                </a:solidFill>
                <a:latin typeface="Inter Bold" pitchFamily="34" charset="0"/>
                <a:ea typeface="Inter Bold" pitchFamily="34" charset="-122"/>
                <a:cs typeface="Inter Bold" pitchFamily="34" charset="-120"/>
              </a:rPr>
              <a:t>by mediboinajagadeesh</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85098" y="778431"/>
            <a:ext cx="5888712" cy="736044"/>
          </a:xfrm>
          <a:prstGeom prst="rect">
            <a:avLst/>
          </a:prstGeom>
          <a:noFill/>
          <a:ln/>
        </p:spPr>
        <p:txBody>
          <a:bodyPr wrap="none" lIns="0" tIns="0" rIns="0" bIns="0" rtlCol="0" anchor="t"/>
          <a:lstStyle/>
          <a:p>
            <a:pPr marL="0" indent="0" algn="l">
              <a:lnSpc>
                <a:spcPts val="5750"/>
              </a:lnSpc>
              <a:buNone/>
            </a:pPr>
            <a:r>
              <a:rPr lang="en-US" sz="4600" b="1" dirty="0">
                <a:solidFill>
                  <a:srgbClr val="000000"/>
                </a:solidFill>
                <a:latin typeface="Petrona Bold" pitchFamily="34" charset="0"/>
                <a:ea typeface="Petrona Bold" pitchFamily="34" charset="-122"/>
                <a:cs typeface="Petrona Bold" pitchFamily="34" charset="-120"/>
              </a:rPr>
              <a:t>Platform Features</a:t>
            </a:r>
            <a:endParaRPr lang="en-US" sz="4600" dirty="0"/>
          </a:p>
        </p:txBody>
      </p:sp>
      <p:pic>
        <p:nvPicPr>
          <p:cNvPr id="3" name="Image 0" descr="preencoded.png"/>
          <p:cNvPicPr>
            <a:picLocks noChangeAspect="1"/>
          </p:cNvPicPr>
          <p:nvPr/>
        </p:nvPicPr>
        <p:blipFill>
          <a:blip r:embed="rId3"/>
          <a:stretch>
            <a:fillRect/>
          </a:stretch>
        </p:blipFill>
        <p:spPr>
          <a:xfrm>
            <a:off x="785098" y="1963103"/>
            <a:ext cx="4129088" cy="2551867"/>
          </a:xfrm>
          <a:prstGeom prst="rect">
            <a:avLst/>
          </a:prstGeom>
        </p:spPr>
      </p:pic>
      <p:sp>
        <p:nvSpPr>
          <p:cNvPr id="4" name="Text 1"/>
          <p:cNvSpPr/>
          <p:nvPr/>
        </p:nvSpPr>
        <p:spPr>
          <a:xfrm>
            <a:off x="785098" y="4795361"/>
            <a:ext cx="2944297" cy="368022"/>
          </a:xfrm>
          <a:prstGeom prst="rect">
            <a:avLst/>
          </a:prstGeom>
          <a:noFill/>
          <a:ln/>
        </p:spPr>
        <p:txBody>
          <a:bodyPr wrap="none" lIns="0" tIns="0" rIns="0" bIns="0" rtlCol="0" anchor="t"/>
          <a:lstStyle/>
          <a:p>
            <a:pPr marL="0" indent="0" algn="l">
              <a:lnSpc>
                <a:spcPts val="2850"/>
              </a:lnSpc>
              <a:buNone/>
            </a:pPr>
            <a:r>
              <a:rPr lang="en-US" sz="2300" b="1" dirty="0">
                <a:solidFill>
                  <a:srgbClr val="272525"/>
                </a:solidFill>
                <a:latin typeface="Petrona Bold" pitchFamily="34" charset="0"/>
                <a:ea typeface="Petrona Bold" pitchFamily="34" charset="-122"/>
                <a:cs typeface="Petrona Bold" pitchFamily="34" charset="-120"/>
              </a:rPr>
              <a:t>AI-Powered Chatbot</a:t>
            </a:r>
            <a:endParaRPr lang="en-US" sz="2300" dirty="0"/>
          </a:p>
        </p:txBody>
      </p:sp>
      <p:sp>
        <p:nvSpPr>
          <p:cNvPr id="5" name="Text 2"/>
          <p:cNvSpPr/>
          <p:nvPr/>
        </p:nvSpPr>
        <p:spPr>
          <a:xfrm>
            <a:off x="785098" y="5297924"/>
            <a:ext cx="4129088" cy="2153126"/>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Provides marketing assistance via an intelligent chatbot that uses LangChain and Ollama models for real-time conversation. The system maintains context throughout interactions for more relevant responses.</a:t>
            </a:r>
            <a:endParaRPr lang="en-US" sz="1750" dirty="0"/>
          </a:p>
        </p:txBody>
      </p:sp>
      <p:pic>
        <p:nvPicPr>
          <p:cNvPr id="6" name="Image 1" descr="preencoded.png"/>
          <p:cNvPicPr>
            <a:picLocks noChangeAspect="1"/>
          </p:cNvPicPr>
          <p:nvPr/>
        </p:nvPicPr>
        <p:blipFill>
          <a:blip r:embed="rId4"/>
          <a:stretch>
            <a:fillRect/>
          </a:stretch>
        </p:blipFill>
        <p:spPr>
          <a:xfrm>
            <a:off x="5250656" y="1963103"/>
            <a:ext cx="4129088" cy="2551867"/>
          </a:xfrm>
          <a:prstGeom prst="rect">
            <a:avLst/>
          </a:prstGeom>
        </p:spPr>
      </p:pic>
      <p:sp>
        <p:nvSpPr>
          <p:cNvPr id="7" name="Text 3"/>
          <p:cNvSpPr/>
          <p:nvPr/>
        </p:nvSpPr>
        <p:spPr>
          <a:xfrm>
            <a:off x="5250656" y="4795361"/>
            <a:ext cx="3162538" cy="368022"/>
          </a:xfrm>
          <a:prstGeom prst="rect">
            <a:avLst/>
          </a:prstGeom>
          <a:noFill/>
          <a:ln/>
        </p:spPr>
        <p:txBody>
          <a:bodyPr wrap="none" lIns="0" tIns="0" rIns="0" bIns="0" rtlCol="0" anchor="t"/>
          <a:lstStyle/>
          <a:p>
            <a:pPr marL="0" indent="0" algn="l">
              <a:lnSpc>
                <a:spcPts val="2850"/>
              </a:lnSpc>
              <a:buNone/>
            </a:pPr>
            <a:r>
              <a:rPr lang="en-US" sz="2300" b="1" dirty="0">
                <a:solidFill>
                  <a:srgbClr val="272525"/>
                </a:solidFill>
                <a:latin typeface="Petrona Bold" pitchFamily="34" charset="0"/>
                <a:ea typeface="Petrona Bold" pitchFamily="34" charset="-122"/>
                <a:cs typeface="Petrona Bold" pitchFamily="34" charset="-120"/>
              </a:rPr>
              <a:t>Social Media Generator</a:t>
            </a:r>
            <a:endParaRPr lang="en-US" sz="2300" dirty="0"/>
          </a:p>
        </p:txBody>
      </p:sp>
      <p:sp>
        <p:nvSpPr>
          <p:cNvPr id="8" name="Text 4"/>
          <p:cNvSpPr/>
          <p:nvPr/>
        </p:nvSpPr>
        <p:spPr>
          <a:xfrm>
            <a:off x="5250656" y="5297924"/>
            <a:ext cx="4129088" cy="1794272"/>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Creates platform-specific social media posts incorporating hashtags, emojis, and trending topics. PyTrends integration fetches real-time trending keywords to ensure content relevance.</a:t>
            </a:r>
            <a:endParaRPr lang="en-US" sz="1750" dirty="0"/>
          </a:p>
        </p:txBody>
      </p:sp>
      <p:pic>
        <p:nvPicPr>
          <p:cNvPr id="9" name="Image 2" descr="preencoded.png"/>
          <p:cNvPicPr>
            <a:picLocks noChangeAspect="1"/>
          </p:cNvPicPr>
          <p:nvPr/>
        </p:nvPicPr>
        <p:blipFill>
          <a:blip r:embed="rId5"/>
          <a:stretch>
            <a:fillRect/>
          </a:stretch>
        </p:blipFill>
        <p:spPr>
          <a:xfrm>
            <a:off x="9716214" y="1963103"/>
            <a:ext cx="4129088" cy="2551867"/>
          </a:xfrm>
          <a:prstGeom prst="rect">
            <a:avLst/>
          </a:prstGeom>
        </p:spPr>
      </p:pic>
      <p:sp>
        <p:nvSpPr>
          <p:cNvPr id="10" name="Text 5"/>
          <p:cNvSpPr/>
          <p:nvPr/>
        </p:nvSpPr>
        <p:spPr>
          <a:xfrm>
            <a:off x="9716214" y="4795361"/>
            <a:ext cx="3695819" cy="368022"/>
          </a:xfrm>
          <a:prstGeom prst="rect">
            <a:avLst/>
          </a:prstGeom>
          <a:noFill/>
          <a:ln/>
        </p:spPr>
        <p:txBody>
          <a:bodyPr wrap="none" lIns="0" tIns="0" rIns="0" bIns="0" rtlCol="0" anchor="t"/>
          <a:lstStyle/>
          <a:p>
            <a:pPr marL="0" indent="0" algn="l">
              <a:lnSpc>
                <a:spcPts val="2850"/>
              </a:lnSpc>
              <a:buNone/>
            </a:pPr>
            <a:r>
              <a:rPr lang="en-US" sz="2300" b="1" dirty="0">
                <a:solidFill>
                  <a:srgbClr val="272525"/>
                </a:solidFill>
                <a:latin typeface="Petrona Bold" pitchFamily="34" charset="0"/>
                <a:ea typeface="Petrona Bold" pitchFamily="34" charset="-122"/>
                <a:cs typeface="Petrona Bold" pitchFamily="34" charset="-120"/>
              </a:rPr>
              <a:t>Email Marketing Generator</a:t>
            </a:r>
            <a:endParaRPr lang="en-US" sz="2300" dirty="0"/>
          </a:p>
        </p:txBody>
      </p:sp>
      <p:sp>
        <p:nvSpPr>
          <p:cNvPr id="11" name="Text 6"/>
          <p:cNvSpPr/>
          <p:nvPr/>
        </p:nvSpPr>
        <p:spPr>
          <a:xfrm>
            <a:off x="9716214" y="5297924"/>
            <a:ext cx="4129088" cy="1794272"/>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Produces professional email content based on subject and body inputs, ensuring clear, concise, and human-like communication tailored to specific marketing objectives.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302187"/>
            <a:ext cx="5954197" cy="744260"/>
          </a:xfrm>
          <a:prstGeom prst="rect">
            <a:avLst/>
          </a:prstGeom>
          <a:noFill/>
          <a:ln/>
        </p:spPr>
        <p:txBody>
          <a:bodyPr wrap="none" lIns="0" tIns="0" rIns="0" bIns="0" rtlCol="0" anchor="t"/>
          <a:lstStyle/>
          <a:p>
            <a:pPr marL="0" indent="0" algn="l">
              <a:lnSpc>
                <a:spcPts val="5850"/>
              </a:lnSpc>
              <a:buNone/>
            </a:pPr>
            <a:endParaRPr lang="en-US" sz="4650" dirty="0"/>
          </a:p>
        </p:txBody>
      </p:sp>
      <p:pic>
        <p:nvPicPr>
          <p:cNvPr id="3" name="Image 0" descr="preencoded.png"/>
          <p:cNvPicPr>
            <a:picLocks noChangeAspect="1"/>
          </p:cNvPicPr>
          <p:nvPr/>
        </p:nvPicPr>
        <p:blipFill>
          <a:blip r:embed="rId3"/>
          <a:stretch>
            <a:fillRect/>
          </a:stretch>
        </p:blipFill>
        <p:spPr>
          <a:xfrm>
            <a:off x="793790" y="2500074"/>
            <a:ext cx="4120753" cy="2546747"/>
          </a:xfrm>
          <a:prstGeom prst="rect">
            <a:avLst/>
          </a:prstGeom>
        </p:spPr>
      </p:pic>
      <p:sp>
        <p:nvSpPr>
          <p:cNvPr id="4" name="Text 1"/>
          <p:cNvSpPr/>
          <p:nvPr/>
        </p:nvSpPr>
        <p:spPr>
          <a:xfrm>
            <a:off x="793790" y="5330309"/>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Data Visualization</a:t>
            </a:r>
            <a:endParaRPr lang="en-US" sz="2300" dirty="0"/>
          </a:p>
        </p:txBody>
      </p:sp>
      <p:sp>
        <p:nvSpPr>
          <p:cNvPr id="5" name="Text 2"/>
          <p:cNvSpPr/>
          <p:nvPr/>
        </p:nvSpPr>
        <p:spPr>
          <a:xfrm>
            <a:off x="793790" y="5838468"/>
            <a:ext cx="4120753"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Interactive charts provide real-time insights. Multiple chart types available for custom analysis.</a:t>
            </a:r>
            <a:endParaRPr lang="en-US" sz="1750" dirty="0"/>
          </a:p>
        </p:txBody>
      </p:sp>
      <p:pic>
        <p:nvPicPr>
          <p:cNvPr id="6" name="Image 1" descr="preencoded.png"/>
          <p:cNvPicPr>
            <a:picLocks noChangeAspect="1"/>
          </p:cNvPicPr>
          <p:nvPr/>
        </p:nvPicPr>
        <p:blipFill>
          <a:blip r:embed="rId4"/>
          <a:stretch>
            <a:fillRect/>
          </a:stretch>
        </p:blipFill>
        <p:spPr>
          <a:xfrm>
            <a:off x="5254704" y="2500074"/>
            <a:ext cx="4120872" cy="2546866"/>
          </a:xfrm>
          <a:prstGeom prst="rect">
            <a:avLst/>
          </a:prstGeom>
        </p:spPr>
      </p:pic>
      <p:sp>
        <p:nvSpPr>
          <p:cNvPr id="7" name="Text 3"/>
          <p:cNvSpPr/>
          <p:nvPr/>
        </p:nvSpPr>
        <p:spPr>
          <a:xfrm>
            <a:off x="5254704" y="5330428"/>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Text-to-Speech</a:t>
            </a:r>
            <a:endParaRPr lang="en-US" sz="2300" dirty="0"/>
          </a:p>
        </p:txBody>
      </p:sp>
      <p:sp>
        <p:nvSpPr>
          <p:cNvPr id="8" name="Text 4"/>
          <p:cNvSpPr/>
          <p:nvPr/>
        </p:nvSpPr>
        <p:spPr>
          <a:xfrm>
            <a:off x="5254704" y="5838587"/>
            <a:ext cx="4120872"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Converts text to natural-sounding audio. Supports multiple languages for global reach.</a:t>
            </a:r>
            <a:endParaRPr lang="en-US" sz="1750" dirty="0"/>
          </a:p>
        </p:txBody>
      </p:sp>
      <p:pic>
        <p:nvPicPr>
          <p:cNvPr id="9" name="Image 2" descr="preencoded.png"/>
          <p:cNvPicPr>
            <a:picLocks noChangeAspect="1"/>
          </p:cNvPicPr>
          <p:nvPr/>
        </p:nvPicPr>
        <p:blipFill>
          <a:blip r:embed="rId5"/>
          <a:stretch>
            <a:fillRect/>
          </a:stretch>
        </p:blipFill>
        <p:spPr>
          <a:xfrm>
            <a:off x="9715738" y="2500074"/>
            <a:ext cx="4120753" cy="2546747"/>
          </a:xfrm>
          <a:prstGeom prst="rect">
            <a:avLst/>
          </a:prstGeom>
        </p:spPr>
      </p:pic>
      <p:sp>
        <p:nvSpPr>
          <p:cNvPr id="10" name="Text 5"/>
          <p:cNvSpPr/>
          <p:nvPr/>
        </p:nvSpPr>
        <p:spPr>
          <a:xfrm>
            <a:off x="9715738" y="5330309"/>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Sentiment Analysis</a:t>
            </a:r>
            <a:endParaRPr lang="en-US" sz="2300" dirty="0"/>
          </a:p>
        </p:txBody>
      </p:sp>
      <p:sp>
        <p:nvSpPr>
          <p:cNvPr id="11" name="Text 6"/>
          <p:cNvSpPr/>
          <p:nvPr/>
        </p:nvSpPr>
        <p:spPr>
          <a:xfrm>
            <a:off x="9715738" y="5838468"/>
            <a:ext cx="4120753"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Analyzes text to determine sentiment. Provides real-time feedback on content effectiveness.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26480" y="504468"/>
            <a:ext cx="5898594" cy="600075"/>
          </a:xfrm>
          <a:prstGeom prst="rect">
            <a:avLst/>
          </a:prstGeom>
          <a:noFill/>
          <a:ln/>
        </p:spPr>
        <p:txBody>
          <a:bodyPr wrap="none" lIns="0" tIns="0" rIns="0" bIns="0" rtlCol="0" anchor="t"/>
          <a:lstStyle/>
          <a:p>
            <a:pPr marL="0" indent="0" algn="l">
              <a:lnSpc>
                <a:spcPts val="4700"/>
              </a:lnSpc>
              <a:buNone/>
            </a:pPr>
            <a:r>
              <a:rPr lang="en-US" sz="3750" b="1" dirty="0">
                <a:solidFill>
                  <a:srgbClr val="000000"/>
                </a:solidFill>
                <a:latin typeface="Petrona Bold" pitchFamily="34" charset="0"/>
                <a:ea typeface="Petrona Bold" pitchFamily="34" charset="-122"/>
                <a:cs typeface="Petrona Bold" pitchFamily="34" charset="-120"/>
              </a:rPr>
              <a:t>Outcomes &amp; Achievements</a:t>
            </a:r>
            <a:endParaRPr lang="en-US" sz="3750" dirty="0"/>
          </a:p>
        </p:txBody>
      </p:sp>
      <p:sp>
        <p:nvSpPr>
          <p:cNvPr id="4" name="Text 1"/>
          <p:cNvSpPr/>
          <p:nvPr/>
        </p:nvSpPr>
        <p:spPr>
          <a:xfrm>
            <a:off x="6126480" y="1470303"/>
            <a:ext cx="3794760" cy="603528"/>
          </a:xfrm>
          <a:prstGeom prst="rect">
            <a:avLst/>
          </a:prstGeom>
          <a:noFill/>
          <a:ln/>
        </p:spPr>
        <p:txBody>
          <a:bodyPr wrap="none" lIns="0" tIns="0" rIns="0" bIns="0" rtlCol="0" anchor="t"/>
          <a:lstStyle/>
          <a:p>
            <a:pPr marL="0" indent="0" algn="ctr">
              <a:lnSpc>
                <a:spcPts val="4750"/>
              </a:lnSpc>
              <a:buNone/>
            </a:pPr>
            <a:r>
              <a:rPr lang="en-US" sz="4750" b="1" dirty="0">
                <a:solidFill>
                  <a:srgbClr val="272525"/>
                </a:solidFill>
                <a:latin typeface="Petrona Bold" pitchFamily="34" charset="0"/>
                <a:ea typeface="Petrona Bold" pitchFamily="34" charset="-122"/>
                <a:cs typeface="Petrona Bold" pitchFamily="34" charset="-120"/>
              </a:rPr>
              <a:t>3+</a:t>
            </a:r>
            <a:endParaRPr lang="en-US" sz="4750" dirty="0"/>
          </a:p>
        </p:txBody>
      </p:sp>
      <p:sp>
        <p:nvSpPr>
          <p:cNvPr id="5" name="Text 2"/>
          <p:cNvSpPr/>
          <p:nvPr/>
        </p:nvSpPr>
        <p:spPr>
          <a:xfrm>
            <a:off x="6823591" y="2302431"/>
            <a:ext cx="2400419" cy="300038"/>
          </a:xfrm>
          <a:prstGeom prst="rect">
            <a:avLst/>
          </a:prstGeom>
          <a:noFill/>
          <a:ln/>
        </p:spPr>
        <p:txBody>
          <a:bodyPr wrap="none" lIns="0" tIns="0" rIns="0" bIns="0" rtlCol="0" anchor="t"/>
          <a:lstStyle/>
          <a:p>
            <a:pPr marL="0" indent="0" algn="ctr">
              <a:lnSpc>
                <a:spcPts val="2350"/>
              </a:lnSpc>
              <a:buNone/>
            </a:pPr>
            <a:r>
              <a:rPr lang="en-US" sz="1850" b="1" dirty="0">
                <a:solidFill>
                  <a:srgbClr val="272525"/>
                </a:solidFill>
                <a:latin typeface="Petrona Bold" pitchFamily="34" charset="0"/>
                <a:ea typeface="Petrona Bold" pitchFamily="34" charset="-122"/>
                <a:cs typeface="Petrona Bold" pitchFamily="34" charset="-120"/>
              </a:rPr>
              <a:t>AI Models Integrated</a:t>
            </a:r>
            <a:endParaRPr lang="en-US" sz="1850" dirty="0"/>
          </a:p>
        </p:txBody>
      </p:sp>
      <p:sp>
        <p:nvSpPr>
          <p:cNvPr id="6" name="Text 3"/>
          <p:cNvSpPr/>
          <p:nvPr/>
        </p:nvSpPr>
        <p:spPr>
          <a:xfrm>
            <a:off x="6126480" y="2712125"/>
            <a:ext cx="3794760" cy="877610"/>
          </a:xfrm>
          <a:prstGeom prst="rect">
            <a:avLst/>
          </a:prstGeom>
          <a:noFill/>
          <a:ln/>
        </p:spPr>
        <p:txBody>
          <a:bodyPr wrap="square" lIns="0" tIns="0" rIns="0" bIns="0" rtlCol="0" anchor="t"/>
          <a:lstStyle/>
          <a:p>
            <a:pPr marL="0" indent="0" algn="ctr">
              <a:lnSpc>
                <a:spcPts val="2300"/>
              </a:lnSpc>
              <a:buNone/>
            </a:pPr>
            <a:r>
              <a:rPr lang="en-US" sz="1400" dirty="0">
                <a:solidFill>
                  <a:srgbClr val="272525"/>
                </a:solidFill>
                <a:latin typeface="Inter" pitchFamily="34" charset="0"/>
                <a:ea typeface="Inter" pitchFamily="34" charset="-122"/>
                <a:cs typeface="Inter" pitchFamily="34" charset="-120"/>
              </a:rPr>
              <a:t>Successfully integrated multiple AI technologies including Gemini API, Ollama, and LangChain</a:t>
            </a:r>
            <a:endParaRPr lang="en-US" sz="1400" dirty="0"/>
          </a:p>
        </p:txBody>
      </p:sp>
      <p:sp>
        <p:nvSpPr>
          <p:cNvPr id="7" name="Text 4"/>
          <p:cNvSpPr/>
          <p:nvPr/>
        </p:nvSpPr>
        <p:spPr>
          <a:xfrm>
            <a:off x="10195560" y="1470303"/>
            <a:ext cx="3794760" cy="603528"/>
          </a:xfrm>
          <a:prstGeom prst="rect">
            <a:avLst/>
          </a:prstGeom>
          <a:noFill/>
          <a:ln/>
        </p:spPr>
        <p:txBody>
          <a:bodyPr wrap="none" lIns="0" tIns="0" rIns="0" bIns="0" rtlCol="0" anchor="t"/>
          <a:lstStyle/>
          <a:p>
            <a:pPr marL="0" indent="0" algn="ctr">
              <a:lnSpc>
                <a:spcPts val="4750"/>
              </a:lnSpc>
              <a:buNone/>
            </a:pPr>
            <a:r>
              <a:rPr lang="en-US" sz="4750" b="1" dirty="0">
                <a:solidFill>
                  <a:srgbClr val="272525"/>
                </a:solidFill>
                <a:latin typeface="Petrona Bold" pitchFamily="34" charset="0"/>
                <a:ea typeface="Petrona Bold" pitchFamily="34" charset="-122"/>
                <a:cs typeface="Petrona Bold" pitchFamily="34" charset="-120"/>
              </a:rPr>
              <a:t>7</a:t>
            </a:r>
            <a:endParaRPr lang="en-US" sz="4750" dirty="0"/>
          </a:p>
        </p:txBody>
      </p:sp>
      <p:sp>
        <p:nvSpPr>
          <p:cNvPr id="8" name="Text 5"/>
          <p:cNvSpPr/>
          <p:nvPr/>
        </p:nvSpPr>
        <p:spPr>
          <a:xfrm>
            <a:off x="10892671" y="2302431"/>
            <a:ext cx="2400419" cy="300038"/>
          </a:xfrm>
          <a:prstGeom prst="rect">
            <a:avLst/>
          </a:prstGeom>
          <a:noFill/>
          <a:ln/>
        </p:spPr>
        <p:txBody>
          <a:bodyPr wrap="none" lIns="0" tIns="0" rIns="0" bIns="0" rtlCol="0" anchor="t"/>
          <a:lstStyle/>
          <a:p>
            <a:pPr marL="0" indent="0" algn="ctr">
              <a:lnSpc>
                <a:spcPts val="2350"/>
              </a:lnSpc>
              <a:buNone/>
            </a:pPr>
            <a:r>
              <a:rPr lang="en-US" sz="1850" b="1" dirty="0">
                <a:solidFill>
                  <a:srgbClr val="272525"/>
                </a:solidFill>
                <a:latin typeface="Petrona Bold" pitchFamily="34" charset="0"/>
                <a:ea typeface="Petrona Bold" pitchFamily="34" charset="-122"/>
                <a:cs typeface="Petrona Bold" pitchFamily="34" charset="-120"/>
              </a:rPr>
              <a:t>Emotion Categories</a:t>
            </a:r>
            <a:endParaRPr lang="en-US" sz="1850" dirty="0"/>
          </a:p>
        </p:txBody>
      </p:sp>
      <p:sp>
        <p:nvSpPr>
          <p:cNvPr id="9" name="Text 6"/>
          <p:cNvSpPr/>
          <p:nvPr/>
        </p:nvSpPr>
        <p:spPr>
          <a:xfrm>
            <a:off x="10195560" y="2712125"/>
            <a:ext cx="3794760" cy="877610"/>
          </a:xfrm>
          <a:prstGeom prst="rect">
            <a:avLst/>
          </a:prstGeom>
          <a:noFill/>
          <a:ln/>
        </p:spPr>
        <p:txBody>
          <a:bodyPr wrap="square" lIns="0" tIns="0" rIns="0" bIns="0" rtlCol="0" anchor="t"/>
          <a:lstStyle/>
          <a:p>
            <a:pPr marL="0" indent="0" algn="ctr">
              <a:lnSpc>
                <a:spcPts val="2300"/>
              </a:lnSpc>
              <a:buNone/>
            </a:pPr>
            <a:r>
              <a:rPr lang="en-US" sz="1400" dirty="0">
                <a:solidFill>
                  <a:srgbClr val="272525"/>
                </a:solidFill>
                <a:latin typeface="Inter" pitchFamily="34" charset="0"/>
                <a:ea typeface="Inter" pitchFamily="34" charset="-122"/>
                <a:cs typeface="Inter" pitchFamily="34" charset="-120"/>
              </a:rPr>
              <a:t>Comprehensive sentiment analysis detecting joy, frustration, confidence, sadness, anxiety, anger, and sarcasm</a:t>
            </a:r>
            <a:endParaRPr lang="en-US" sz="1400" dirty="0"/>
          </a:p>
        </p:txBody>
      </p:sp>
      <p:sp>
        <p:nvSpPr>
          <p:cNvPr id="10" name="Text 7"/>
          <p:cNvSpPr/>
          <p:nvPr/>
        </p:nvSpPr>
        <p:spPr>
          <a:xfrm>
            <a:off x="8161020" y="4229814"/>
            <a:ext cx="3794760" cy="603528"/>
          </a:xfrm>
          <a:prstGeom prst="rect">
            <a:avLst/>
          </a:prstGeom>
          <a:noFill/>
          <a:ln/>
        </p:spPr>
        <p:txBody>
          <a:bodyPr wrap="none" lIns="0" tIns="0" rIns="0" bIns="0" rtlCol="0" anchor="t"/>
          <a:lstStyle/>
          <a:p>
            <a:pPr marL="0" indent="0" algn="ctr">
              <a:lnSpc>
                <a:spcPts val="4750"/>
              </a:lnSpc>
              <a:buNone/>
            </a:pPr>
            <a:r>
              <a:rPr lang="en-US" sz="4750" b="1" dirty="0">
                <a:solidFill>
                  <a:srgbClr val="272525"/>
                </a:solidFill>
                <a:latin typeface="Petrona Bold" pitchFamily="34" charset="0"/>
                <a:ea typeface="Petrona Bold" pitchFamily="34" charset="-122"/>
                <a:cs typeface="Petrona Bold" pitchFamily="34" charset="-120"/>
              </a:rPr>
              <a:t>4+</a:t>
            </a:r>
            <a:endParaRPr lang="en-US" sz="4750" dirty="0"/>
          </a:p>
        </p:txBody>
      </p:sp>
      <p:sp>
        <p:nvSpPr>
          <p:cNvPr id="11" name="Text 8"/>
          <p:cNvSpPr/>
          <p:nvPr/>
        </p:nvSpPr>
        <p:spPr>
          <a:xfrm>
            <a:off x="8858131" y="5061942"/>
            <a:ext cx="2400419" cy="300038"/>
          </a:xfrm>
          <a:prstGeom prst="rect">
            <a:avLst/>
          </a:prstGeom>
          <a:noFill/>
          <a:ln/>
        </p:spPr>
        <p:txBody>
          <a:bodyPr wrap="none" lIns="0" tIns="0" rIns="0" bIns="0" rtlCol="0" anchor="t"/>
          <a:lstStyle/>
          <a:p>
            <a:pPr marL="0" indent="0" algn="ctr">
              <a:lnSpc>
                <a:spcPts val="2350"/>
              </a:lnSpc>
              <a:buNone/>
            </a:pPr>
            <a:r>
              <a:rPr lang="en-US" sz="1850" b="1" dirty="0">
                <a:solidFill>
                  <a:srgbClr val="272525"/>
                </a:solidFill>
                <a:latin typeface="Petrona Bold" pitchFamily="34" charset="0"/>
                <a:ea typeface="Petrona Bold" pitchFamily="34" charset="-122"/>
                <a:cs typeface="Petrona Bold" pitchFamily="34" charset="-120"/>
              </a:rPr>
              <a:t>Chart Types</a:t>
            </a:r>
            <a:endParaRPr lang="en-US" sz="1850" dirty="0"/>
          </a:p>
        </p:txBody>
      </p:sp>
      <p:sp>
        <p:nvSpPr>
          <p:cNvPr id="12" name="Text 9"/>
          <p:cNvSpPr/>
          <p:nvPr/>
        </p:nvSpPr>
        <p:spPr>
          <a:xfrm>
            <a:off x="8161020" y="5471636"/>
            <a:ext cx="3794760" cy="877610"/>
          </a:xfrm>
          <a:prstGeom prst="rect">
            <a:avLst/>
          </a:prstGeom>
          <a:noFill/>
          <a:ln/>
        </p:spPr>
        <p:txBody>
          <a:bodyPr wrap="square" lIns="0" tIns="0" rIns="0" bIns="0" rtlCol="0" anchor="t"/>
          <a:lstStyle/>
          <a:p>
            <a:pPr marL="0" indent="0" algn="ctr">
              <a:lnSpc>
                <a:spcPts val="2300"/>
              </a:lnSpc>
              <a:buNone/>
            </a:pPr>
            <a:r>
              <a:rPr lang="en-US" sz="1400" dirty="0">
                <a:solidFill>
                  <a:srgbClr val="272525"/>
                </a:solidFill>
                <a:latin typeface="Inter" pitchFamily="34" charset="0"/>
                <a:ea typeface="Inter" pitchFamily="34" charset="-122"/>
                <a:cs typeface="Inter" pitchFamily="34" charset="-120"/>
              </a:rPr>
              <a:t>Robust data visualization system supporting line, bar, area, and custom chart formats</a:t>
            </a:r>
            <a:endParaRPr lang="en-US" sz="1400" dirty="0"/>
          </a:p>
        </p:txBody>
      </p:sp>
      <p:sp>
        <p:nvSpPr>
          <p:cNvPr id="13" name="Text 10"/>
          <p:cNvSpPr/>
          <p:nvPr/>
        </p:nvSpPr>
        <p:spPr>
          <a:xfrm>
            <a:off x="6126480" y="6554986"/>
            <a:ext cx="7863840" cy="1170146"/>
          </a:xfrm>
          <a:prstGeom prst="rect">
            <a:avLst/>
          </a:prstGeom>
          <a:noFill/>
          <a:ln/>
        </p:spPr>
        <p:txBody>
          <a:bodyPr wrap="square" lIns="0" tIns="0" rIns="0" bIns="0" rtlCol="0" anchor="t"/>
          <a:lstStyle/>
          <a:p>
            <a:pPr marL="0" indent="0" algn="l">
              <a:lnSpc>
                <a:spcPts val="2300"/>
              </a:lnSpc>
              <a:buNone/>
            </a:pPr>
            <a:r>
              <a:rPr lang="en-US" sz="1400" dirty="0">
                <a:solidFill>
                  <a:srgbClr val="272525"/>
                </a:solidFill>
                <a:latin typeface="Inter" pitchFamily="34" charset="0"/>
                <a:ea typeface="Inter" pitchFamily="34" charset="-122"/>
                <a:cs typeface="Inter" pitchFamily="34" charset="-120"/>
              </a:rPr>
              <a:t>The project successfully delivered a comprehensive marketing platform with real-time capabilities, personalized outputs, and multiple AI integrations. The system effectively combines content generation, sentiment analysis, and data visualization in a user-friendly interface, making it suitable for businesses of all sizes.</a:t>
            </a:r>
            <a:endParaRPr lang="en-US" sz="1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00088" y="709136"/>
            <a:ext cx="8701445" cy="656273"/>
          </a:xfrm>
          <a:prstGeom prst="rect">
            <a:avLst/>
          </a:prstGeom>
          <a:noFill/>
          <a:ln/>
        </p:spPr>
        <p:txBody>
          <a:bodyPr wrap="none" lIns="0" tIns="0" rIns="0" bIns="0" rtlCol="0" anchor="t"/>
          <a:lstStyle/>
          <a:p>
            <a:pPr marL="0" indent="0" algn="l">
              <a:lnSpc>
                <a:spcPts val="5150"/>
              </a:lnSpc>
              <a:buNone/>
            </a:pPr>
            <a:r>
              <a:rPr lang="en-US" sz="4100" b="1" dirty="0">
                <a:solidFill>
                  <a:srgbClr val="000000"/>
                </a:solidFill>
                <a:latin typeface="Petrona Bold" pitchFamily="34" charset="0"/>
                <a:ea typeface="Petrona Bold" pitchFamily="34" charset="-122"/>
                <a:cs typeface="Petrona Bold" pitchFamily="34" charset="-120"/>
              </a:rPr>
              <a:t>Future Enhancements &amp; Conclusion</a:t>
            </a:r>
            <a:endParaRPr lang="en-US" sz="4100" dirty="0"/>
          </a:p>
        </p:txBody>
      </p:sp>
      <p:sp>
        <p:nvSpPr>
          <p:cNvPr id="3" name="Shape 1"/>
          <p:cNvSpPr/>
          <p:nvPr/>
        </p:nvSpPr>
        <p:spPr>
          <a:xfrm>
            <a:off x="700088" y="1765459"/>
            <a:ext cx="2204918" cy="1168241"/>
          </a:xfrm>
          <a:prstGeom prst="roundRect">
            <a:avLst>
              <a:gd name="adj" fmla="val 7192"/>
            </a:avLst>
          </a:prstGeom>
          <a:solidFill>
            <a:srgbClr val="CCEEFF"/>
          </a:solidFill>
          <a:ln w="7620">
            <a:solidFill>
              <a:srgbClr val="B2D4E5"/>
            </a:solidFill>
            <a:prstDash val="solid"/>
          </a:ln>
        </p:spPr>
      </p:sp>
      <p:pic>
        <p:nvPicPr>
          <p:cNvPr id="4" name="Image 0" descr="preencoded.png"/>
          <p:cNvPicPr>
            <a:picLocks noChangeAspect="1"/>
          </p:cNvPicPr>
          <p:nvPr/>
        </p:nvPicPr>
        <p:blipFill>
          <a:blip r:embed="rId3"/>
          <a:stretch>
            <a:fillRect/>
          </a:stretch>
        </p:blipFill>
        <p:spPr>
          <a:xfrm>
            <a:off x="1661874" y="2173724"/>
            <a:ext cx="281226" cy="351592"/>
          </a:xfrm>
          <a:prstGeom prst="rect">
            <a:avLst/>
          </a:prstGeom>
        </p:spPr>
      </p:pic>
      <p:sp>
        <p:nvSpPr>
          <p:cNvPr id="5" name="Text 2"/>
          <p:cNvSpPr/>
          <p:nvPr/>
        </p:nvSpPr>
        <p:spPr>
          <a:xfrm>
            <a:off x="3105031" y="1965484"/>
            <a:ext cx="2961680" cy="328136"/>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Enhanced AI Integration</a:t>
            </a:r>
            <a:endParaRPr lang="en-US" sz="2050" dirty="0"/>
          </a:p>
        </p:txBody>
      </p:sp>
      <p:sp>
        <p:nvSpPr>
          <p:cNvPr id="6" name="Text 3"/>
          <p:cNvSpPr/>
          <p:nvPr/>
        </p:nvSpPr>
        <p:spPr>
          <a:xfrm>
            <a:off x="3105031" y="2413635"/>
            <a:ext cx="4157424" cy="320040"/>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Expand model capabilities and performance</a:t>
            </a:r>
            <a:endParaRPr lang="en-US" sz="1550" dirty="0"/>
          </a:p>
        </p:txBody>
      </p:sp>
      <p:sp>
        <p:nvSpPr>
          <p:cNvPr id="7" name="Shape 4"/>
          <p:cNvSpPr/>
          <p:nvPr/>
        </p:nvSpPr>
        <p:spPr>
          <a:xfrm>
            <a:off x="3005018" y="2924175"/>
            <a:ext cx="10825282" cy="11430"/>
          </a:xfrm>
          <a:prstGeom prst="roundRect">
            <a:avLst>
              <a:gd name="adj" fmla="val 735048"/>
            </a:avLst>
          </a:prstGeom>
          <a:solidFill>
            <a:srgbClr val="B2D4E5"/>
          </a:solidFill>
          <a:ln/>
        </p:spPr>
      </p:sp>
      <p:sp>
        <p:nvSpPr>
          <p:cNvPr id="8" name="Shape 5"/>
          <p:cNvSpPr/>
          <p:nvPr/>
        </p:nvSpPr>
        <p:spPr>
          <a:xfrm>
            <a:off x="700088" y="3033713"/>
            <a:ext cx="4409956" cy="1168241"/>
          </a:xfrm>
          <a:prstGeom prst="roundRect">
            <a:avLst>
              <a:gd name="adj" fmla="val 7192"/>
            </a:avLst>
          </a:prstGeom>
          <a:solidFill>
            <a:srgbClr val="CCEEFF"/>
          </a:solidFill>
          <a:ln w="7620">
            <a:solidFill>
              <a:srgbClr val="B2D4E5"/>
            </a:solidFill>
            <a:prstDash val="solid"/>
          </a:ln>
        </p:spPr>
      </p:sp>
      <p:pic>
        <p:nvPicPr>
          <p:cNvPr id="9" name="Image 1" descr="preencoded.png"/>
          <p:cNvPicPr>
            <a:picLocks noChangeAspect="1"/>
          </p:cNvPicPr>
          <p:nvPr/>
        </p:nvPicPr>
        <p:blipFill>
          <a:blip r:embed="rId4"/>
          <a:stretch>
            <a:fillRect/>
          </a:stretch>
        </p:blipFill>
        <p:spPr>
          <a:xfrm>
            <a:off x="2764393" y="3441978"/>
            <a:ext cx="281226" cy="351592"/>
          </a:xfrm>
          <a:prstGeom prst="rect">
            <a:avLst/>
          </a:prstGeom>
        </p:spPr>
      </p:pic>
      <p:sp>
        <p:nvSpPr>
          <p:cNvPr id="10" name="Text 6"/>
          <p:cNvSpPr/>
          <p:nvPr/>
        </p:nvSpPr>
        <p:spPr>
          <a:xfrm>
            <a:off x="5310068" y="3233738"/>
            <a:ext cx="3436144" cy="328136"/>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Expanded Language Support</a:t>
            </a:r>
            <a:endParaRPr lang="en-US" sz="2050" dirty="0"/>
          </a:p>
        </p:txBody>
      </p:sp>
      <p:sp>
        <p:nvSpPr>
          <p:cNvPr id="11" name="Text 7"/>
          <p:cNvSpPr/>
          <p:nvPr/>
        </p:nvSpPr>
        <p:spPr>
          <a:xfrm>
            <a:off x="5310068" y="3681889"/>
            <a:ext cx="4155996" cy="320040"/>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Add more languages and regional variations</a:t>
            </a:r>
            <a:endParaRPr lang="en-US" sz="1550" dirty="0"/>
          </a:p>
        </p:txBody>
      </p:sp>
      <p:sp>
        <p:nvSpPr>
          <p:cNvPr id="12" name="Shape 8"/>
          <p:cNvSpPr/>
          <p:nvPr/>
        </p:nvSpPr>
        <p:spPr>
          <a:xfrm>
            <a:off x="5210056" y="4192429"/>
            <a:ext cx="8620244" cy="11430"/>
          </a:xfrm>
          <a:prstGeom prst="roundRect">
            <a:avLst>
              <a:gd name="adj" fmla="val 735048"/>
            </a:avLst>
          </a:prstGeom>
          <a:solidFill>
            <a:srgbClr val="B2D4E5"/>
          </a:solidFill>
          <a:ln/>
        </p:spPr>
      </p:sp>
      <p:sp>
        <p:nvSpPr>
          <p:cNvPr id="13" name="Shape 9"/>
          <p:cNvSpPr/>
          <p:nvPr/>
        </p:nvSpPr>
        <p:spPr>
          <a:xfrm>
            <a:off x="700088" y="4301966"/>
            <a:ext cx="6615113" cy="1168241"/>
          </a:xfrm>
          <a:prstGeom prst="roundRect">
            <a:avLst>
              <a:gd name="adj" fmla="val 7192"/>
            </a:avLst>
          </a:prstGeom>
          <a:solidFill>
            <a:srgbClr val="CCEEFF"/>
          </a:solidFill>
          <a:ln w="7620">
            <a:solidFill>
              <a:srgbClr val="B2D4E5"/>
            </a:solidFill>
            <a:prstDash val="solid"/>
          </a:ln>
        </p:spPr>
      </p:sp>
      <p:pic>
        <p:nvPicPr>
          <p:cNvPr id="14" name="Image 2" descr="preencoded.png"/>
          <p:cNvPicPr>
            <a:picLocks noChangeAspect="1"/>
          </p:cNvPicPr>
          <p:nvPr/>
        </p:nvPicPr>
        <p:blipFill>
          <a:blip r:embed="rId5"/>
          <a:stretch>
            <a:fillRect/>
          </a:stretch>
        </p:blipFill>
        <p:spPr>
          <a:xfrm>
            <a:off x="3867031" y="4710232"/>
            <a:ext cx="281226" cy="351592"/>
          </a:xfrm>
          <a:prstGeom prst="rect">
            <a:avLst/>
          </a:prstGeom>
        </p:spPr>
      </p:pic>
      <p:sp>
        <p:nvSpPr>
          <p:cNvPr id="15" name="Text 10"/>
          <p:cNvSpPr/>
          <p:nvPr/>
        </p:nvSpPr>
        <p:spPr>
          <a:xfrm>
            <a:off x="7515225" y="4501991"/>
            <a:ext cx="2799993" cy="328136"/>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Mobile Responsiveness</a:t>
            </a:r>
            <a:endParaRPr lang="en-US" sz="2050" dirty="0"/>
          </a:p>
        </p:txBody>
      </p:sp>
      <p:sp>
        <p:nvSpPr>
          <p:cNvPr id="16" name="Text 11"/>
          <p:cNvSpPr/>
          <p:nvPr/>
        </p:nvSpPr>
        <p:spPr>
          <a:xfrm>
            <a:off x="7515225" y="4950143"/>
            <a:ext cx="3637478" cy="320040"/>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Optimize for all device types and sizes</a:t>
            </a:r>
            <a:endParaRPr lang="en-US" sz="1550" dirty="0"/>
          </a:p>
        </p:txBody>
      </p:sp>
      <p:sp>
        <p:nvSpPr>
          <p:cNvPr id="17" name="Text 12"/>
          <p:cNvSpPr/>
          <p:nvPr/>
        </p:nvSpPr>
        <p:spPr>
          <a:xfrm>
            <a:off x="700088" y="5695236"/>
            <a:ext cx="13230225" cy="640080"/>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AI For Marketing successfully demonstrates the integration of multiple AI technologies to create a comprehensive marketing platform. The system effectively combines content generation, sentiment analysis, and data visualization capabilities in a user-friendly interface.</a:t>
            </a:r>
            <a:endParaRPr lang="en-US" sz="1550" dirty="0"/>
          </a:p>
        </p:txBody>
      </p:sp>
      <p:sp>
        <p:nvSpPr>
          <p:cNvPr id="18" name="Text 13"/>
          <p:cNvSpPr/>
          <p:nvPr/>
        </p:nvSpPr>
        <p:spPr>
          <a:xfrm>
            <a:off x="700088" y="6560344"/>
            <a:ext cx="13230225" cy="960120"/>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By leveraging cutting-edge AI advancements, this platform empowers marketers to stay ahead in a competitive digital landscape, redefining how businesses approach digital advertising and customer engagement. It sets a new benchmark for AI-driven marketing platforms through automation, intelligence, and innovation.</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0791"/>
          </a:xfrm>
          <a:prstGeom prst="rect">
            <a:avLst/>
          </a:prstGeom>
        </p:spPr>
      </p:pic>
      <p:sp>
        <p:nvSpPr>
          <p:cNvPr id="3" name="Text 0"/>
          <p:cNvSpPr/>
          <p:nvPr/>
        </p:nvSpPr>
        <p:spPr>
          <a:xfrm>
            <a:off x="708422" y="556617"/>
            <a:ext cx="5313283" cy="664131"/>
          </a:xfrm>
          <a:prstGeom prst="rect">
            <a:avLst/>
          </a:prstGeom>
          <a:noFill/>
          <a:ln/>
        </p:spPr>
        <p:txBody>
          <a:bodyPr wrap="none" lIns="0" tIns="0" rIns="0" bIns="0" rtlCol="0" anchor="t"/>
          <a:lstStyle/>
          <a:p>
            <a:pPr marL="0" indent="0" algn="l">
              <a:lnSpc>
                <a:spcPts val="5200"/>
              </a:lnSpc>
              <a:buNone/>
            </a:pPr>
            <a:r>
              <a:rPr lang="en-US" sz="4150" b="1" dirty="0">
                <a:solidFill>
                  <a:srgbClr val="000000"/>
                </a:solidFill>
                <a:latin typeface="Petrona Bold" pitchFamily="34" charset="0"/>
                <a:ea typeface="Petrona Bold" pitchFamily="34" charset="-122"/>
                <a:cs typeface="Petrona Bold" pitchFamily="34" charset="-120"/>
              </a:rPr>
              <a:t>Project Objectives</a:t>
            </a:r>
            <a:endParaRPr lang="en-US" sz="4150" dirty="0"/>
          </a:p>
        </p:txBody>
      </p:sp>
      <p:sp>
        <p:nvSpPr>
          <p:cNvPr id="4" name="Shape 1"/>
          <p:cNvSpPr/>
          <p:nvPr/>
        </p:nvSpPr>
        <p:spPr>
          <a:xfrm>
            <a:off x="708422" y="1752005"/>
            <a:ext cx="455414" cy="455414"/>
          </a:xfrm>
          <a:prstGeom prst="roundRect">
            <a:avLst>
              <a:gd name="adj" fmla="val 18667"/>
            </a:avLst>
          </a:prstGeom>
          <a:solidFill>
            <a:srgbClr val="CCEEFF"/>
          </a:solidFill>
          <a:ln w="7620">
            <a:solidFill>
              <a:srgbClr val="B2D4E5"/>
            </a:solidFill>
            <a:prstDash val="solid"/>
          </a:ln>
        </p:spPr>
      </p:sp>
      <p:pic>
        <p:nvPicPr>
          <p:cNvPr id="5" name="Image 1" descr="preencoded.png"/>
          <p:cNvPicPr>
            <a:picLocks noChangeAspect="1"/>
          </p:cNvPicPr>
          <p:nvPr/>
        </p:nvPicPr>
        <p:blipFill>
          <a:blip r:embed="rId4"/>
          <a:stretch>
            <a:fillRect/>
          </a:stretch>
        </p:blipFill>
        <p:spPr>
          <a:xfrm>
            <a:off x="776704" y="1780461"/>
            <a:ext cx="318730" cy="398383"/>
          </a:xfrm>
          <a:prstGeom prst="rect">
            <a:avLst/>
          </a:prstGeom>
        </p:spPr>
      </p:pic>
      <p:sp>
        <p:nvSpPr>
          <p:cNvPr id="6" name="Text 2"/>
          <p:cNvSpPr/>
          <p:nvPr/>
        </p:nvSpPr>
        <p:spPr>
          <a:xfrm>
            <a:off x="1366242" y="1752005"/>
            <a:ext cx="3866793" cy="331946"/>
          </a:xfrm>
          <a:prstGeom prst="rect">
            <a:avLst/>
          </a:prstGeom>
          <a:noFill/>
          <a:ln/>
        </p:spPr>
        <p:txBody>
          <a:bodyPr wrap="none" lIns="0" tIns="0" rIns="0" bIns="0" rtlCol="0" anchor="t"/>
          <a:lstStyle/>
          <a:p>
            <a:pPr marL="0" indent="0" algn="l">
              <a:lnSpc>
                <a:spcPts val="2600"/>
              </a:lnSpc>
              <a:buNone/>
            </a:pPr>
            <a:r>
              <a:rPr lang="en-US" sz="2050" b="1" dirty="0">
                <a:solidFill>
                  <a:srgbClr val="272525"/>
                </a:solidFill>
                <a:latin typeface="Petrona Bold" pitchFamily="34" charset="0"/>
                <a:ea typeface="Petrona Bold" pitchFamily="34" charset="-122"/>
                <a:cs typeface="Petrona Bold" pitchFamily="34" charset="-120"/>
              </a:rPr>
              <a:t>AI-Powered Content Generation</a:t>
            </a:r>
            <a:endParaRPr lang="en-US" sz="2050" dirty="0"/>
          </a:p>
        </p:txBody>
      </p:sp>
      <p:sp>
        <p:nvSpPr>
          <p:cNvPr id="7" name="Text 3"/>
          <p:cNvSpPr/>
          <p:nvPr/>
        </p:nvSpPr>
        <p:spPr>
          <a:xfrm>
            <a:off x="1366242" y="2205395"/>
            <a:ext cx="7069336" cy="971550"/>
          </a:xfrm>
          <a:prstGeom prst="rect">
            <a:avLst/>
          </a:prstGeom>
          <a:noFill/>
          <a:ln/>
        </p:spPr>
        <p:txBody>
          <a:bodyPr wrap="square" lIns="0" tIns="0" rIns="0" bIns="0" rtlCol="0" anchor="t"/>
          <a:lstStyle/>
          <a:p>
            <a:pPr marL="0" indent="0" algn="l">
              <a:lnSpc>
                <a:spcPts val="2550"/>
              </a:lnSpc>
              <a:buNone/>
            </a:pPr>
            <a:r>
              <a:rPr lang="en-US" sz="1550" dirty="0">
                <a:solidFill>
                  <a:srgbClr val="272525"/>
                </a:solidFill>
                <a:latin typeface="Inter" pitchFamily="34" charset="0"/>
                <a:ea typeface="Inter" pitchFamily="34" charset="-122"/>
                <a:cs typeface="Inter" pitchFamily="34" charset="-120"/>
              </a:rPr>
              <a:t>Implement multi-model AI integration for diverse marketing content creation &amp; Leverage Gemini API, Ollama, and LangChain for content creation.</a:t>
            </a:r>
            <a:endParaRPr lang="en-US" sz="1550" dirty="0"/>
          </a:p>
        </p:txBody>
      </p:sp>
      <p:sp>
        <p:nvSpPr>
          <p:cNvPr id="8" name="Shape 4"/>
          <p:cNvSpPr/>
          <p:nvPr/>
        </p:nvSpPr>
        <p:spPr>
          <a:xfrm>
            <a:off x="708422" y="3606998"/>
            <a:ext cx="455414" cy="455414"/>
          </a:xfrm>
          <a:prstGeom prst="roundRect">
            <a:avLst>
              <a:gd name="adj" fmla="val 18667"/>
            </a:avLst>
          </a:prstGeom>
          <a:solidFill>
            <a:srgbClr val="CCEEFF"/>
          </a:solidFill>
          <a:ln w="7620">
            <a:solidFill>
              <a:srgbClr val="B2D4E5"/>
            </a:solidFill>
            <a:prstDash val="solid"/>
          </a:ln>
        </p:spPr>
      </p:sp>
      <p:pic>
        <p:nvPicPr>
          <p:cNvPr id="9" name="Image 2" descr="preencoded.png"/>
          <p:cNvPicPr>
            <a:picLocks noChangeAspect="1"/>
          </p:cNvPicPr>
          <p:nvPr/>
        </p:nvPicPr>
        <p:blipFill>
          <a:blip r:embed="rId5"/>
          <a:stretch>
            <a:fillRect/>
          </a:stretch>
        </p:blipFill>
        <p:spPr>
          <a:xfrm>
            <a:off x="776704" y="3635454"/>
            <a:ext cx="318730" cy="398383"/>
          </a:xfrm>
          <a:prstGeom prst="rect">
            <a:avLst/>
          </a:prstGeom>
        </p:spPr>
      </p:pic>
      <p:sp>
        <p:nvSpPr>
          <p:cNvPr id="10" name="Text 5"/>
          <p:cNvSpPr/>
          <p:nvPr/>
        </p:nvSpPr>
        <p:spPr>
          <a:xfrm>
            <a:off x="1366242" y="3606998"/>
            <a:ext cx="2656642" cy="331946"/>
          </a:xfrm>
          <a:prstGeom prst="rect">
            <a:avLst/>
          </a:prstGeom>
          <a:noFill/>
          <a:ln/>
        </p:spPr>
        <p:txBody>
          <a:bodyPr wrap="none" lIns="0" tIns="0" rIns="0" bIns="0" rtlCol="0" anchor="t"/>
          <a:lstStyle/>
          <a:p>
            <a:pPr marL="0" indent="0" algn="l">
              <a:lnSpc>
                <a:spcPts val="2600"/>
              </a:lnSpc>
              <a:buNone/>
            </a:pPr>
            <a:r>
              <a:rPr lang="en-US" sz="2050" b="1" dirty="0">
                <a:solidFill>
                  <a:srgbClr val="272525"/>
                </a:solidFill>
                <a:latin typeface="Petrona Bold" pitchFamily="34" charset="0"/>
                <a:ea typeface="Petrona Bold" pitchFamily="34" charset="-122"/>
                <a:cs typeface="Petrona Bold" pitchFamily="34" charset="-120"/>
              </a:rPr>
              <a:t>Analysis Capabilities</a:t>
            </a:r>
            <a:endParaRPr lang="en-US" sz="2050" dirty="0"/>
          </a:p>
        </p:txBody>
      </p:sp>
      <p:sp>
        <p:nvSpPr>
          <p:cNvPr id="11" name="Text 6"/>
          <p:cNvSpPr/>
          <p:nvPr/>
        </p:nvSpPr>
        <p:spPr>
          <a:xfrm>
            <a:off x="1366242" y="4060388"/>
            <a:ext cx="7069336" cy="647700"/>
          </a:xfrm>
          <a:prstGeom prst="rect">
            <a:avLst/>
          </a:prstGeom>
          <a:noFill/>
          <a:ln/>
        </p:spPr>
        <p:txBody>
          <a:bodyPr wrap="square" lIns="0" tIns="0" rIns="0" bIns="0" rtlCol="0" anchor="t"/>
          <a:lstStyle/>
          <a:p>
            <a:pPr marL="0" indent="0" algn="l">
              <a:lnSpc>
                <a:spcPts val="2550"/>
              </a:lnSpc>
              <a:buNone/>
            </a:pPr>
            <a:r>
              <a:rPr lang="en-US" sz="1550" dirty="0">
                <a:solidFill>
                  <a:srgbClr val="272525"/>
                </a:solidFill>
                <a:latin typeface="Inter" pitchFamily="34" charset="0"/>
                <a:ea typeface="Inter" pitchFamily="34" charset="-122"/>
                <a:cs typeface="Inter" pitchFamily="34" charset="-120"/>
              </a:rPr>
              <a:t>Develop real-time sentiment analysis and interactive data visualization tools</a:t>
            </a:r>
            <a:endParaRPr lang="en-US" sz="1550" dirty="0"/>
          </a:p>
        </p:txBody>
      </p:sp>
      <p:sp>
        <p:nvSpPr>
          <p:cNvPr id="12" name="Shape 7"/>
          <p:cNvSpPr/>
          <p:nvPr/>
        </p:nvSpPr>
        <p:spPr>
          <a:xfrm>
            <a:off x="708422" y="5138142"/>
            <a:ext cx="455414" cy="455414"/>
          </a:xfrm>
          <a:prstGeom prst="roundRect">
            <a:avLst>
              <a:gd name="adj" fmla="val 18667"/>
            </a:avLst>
          </a:prstGeom>
          <a:solidFill>
            <a:srgbClr val="CCEEFF"/>
          </a:solidFill>
          <a:ln w="7620">
            <a:solidFill>
              <a:srgbClr val="B2D4E5"/>
            </a:solidFill>
            <a:prstDash val="solid"/>
          </a:ln>
        </p:spPr>
      </p:sp>
      <p:pic>
        <p:nvPicPr>
          <p:cNvPr id="13" name="Image 3" descr="preencoded.png"/>
          <p:cNvPicPr>
            <a:picLocks noChangeAspect="1"/>
          </p:cNvPicPr>
          <p:nvPr/>
        </p:nvPicPr>
        <p:blipFill>
          <a:blip r:embed="rId6"/>
          <a:stretch>
            <a:fillRect/>
          </a:stretch>
        </p:blipFill>
        <p:spPr>
          <a:xfrm>
            <a:off x="776704" y="5166598"/>
            <a:ext cx="318730" cy="398383"/>
          </a:xfrm>
          <a:prstGeom prst="rect">
            <a:avLst/>
          </a:prstGeom>
        </p:spPr>
      </p:pic>
      <p:sp>
        <p:nvSpPr>
          <p:cNvPr id="14" name="Text 8"/>
          <p:cNvSpPr/>
          <p:nvPr/>
        </p:nvSpPr>
        <p:spPr>
          <a:xfrm>
            <a:off x="1366242" y="5138142"/>
            <a:ext cx="2656642" cy="331946"/>
          </a:xfrm>
          <a:prstGeom prst="rect">
            <a:avLst/>
          </a:prstGeom>
          <a:noFill/>
          <a:ln/>
        </p:spPr>
        <p:txBody>
          <a:bodyPr wrap="none" lIns="0" tIns="0" rIns="0" bIns="0" rtlCol="0" anchor="t"/>
          <a:lstStyle/>
          <a:p>
            <a:pPr marL="0" indent="0" algn="l">
              <a:lnSpc>
                <a:spcPts val="2600"/>
              </a:lnSpc>
              <a:buNone/>
            </a:pPr>
            <a:r>
              <a:rPr lang="en-US" sz="2050" b="1" dirty="0">
                <a:solidFill>
                  <a:srgbClr val="272525"/>
                </a:solidFill>
                <a:latin typeface="Petrona Bold" pitchFamily="34" charset="0"/>
                <a:ea typeface="Petrona Bold" pitchFamily="34" charset="-122"/>
                <a:cs typeface="Petrona Bold" pitchFamily="34" charset="-120"/>
              </a:rPr>
              <a:t>Speech Functionality</a:t>
            </a:r>
            <a:endParaRPr lang="en-US" sz="2050" dirty="0"/>
          </a:p>
        </p:txBody>
      </p:sp>
      <p:sp>
        <p:nvSpPr>
          <p:cNvPr id="15" name="Text 9"/>
          <p:cNvSpPr/>
          <p:nvPr/>
        </p:nvSpPr>
        <p:spPr>
          <a:xfrm>
            <a:off x="1366242" y="5591532"/>
            <a:ext cx="7069336" cy="323850"/>
          </a:xfrm>
          <a:prstGeom prst="rect">
            <a:avLst/>
          </a:prstGeom>
          <a:noFill/>
          <a:ln/>
        </p:spPr>
        <p:txBody>
          <a:bodyPr wrap="none" lIns="0" tIns="0" rIns="0" bIns="0" rtlCol="0" anchor="t"/>
          <a:lstStyle/>
          <a:p>
            <a:pPr marL="0" indent="0" algn="l">
              <a:lnSpc>
                <a:spcPts val="2550"/>
              </a:lnSpc>
              <a:buNone/>
            </a:pPr>
            <a:r>
              <a:rPr lang="en-US" sz="1550" dirty="0">
                <a:solidFill>
                  <a:srgbClr val="272525"/>
                </a:solidFill>
                <a:latin typeface="Inter" pitchFamily="34" charset="0"/>
                <a:ea typeface="Inter" pitchFamily="34" charset="-122"/>
                <a:cs typeface="Inter" pitchFamily="34" charset="-120"/>
              </a:rPr>
              <a:t>Enable text-to-speech with multiple language support</a:t>
            </a:r>
            <a:endParaRPr lang="en-US" sz="1550" dirty="0"/>
          </a:p>
        </p:txBody>
      </p:sp>
      <p:sp>
        <p:nvSpPr>
          <p:cNvPr id="16" name="Shape 10"/>
          <p:cNvSpPr/>
          <p:nvPr/>
        </p:nvSpPr>
        <p:spPr>
          <a:xfrm>
            <a:off x="708422" y="6345436"/>
            <a:ext cx="455414" cy="455414"/>
          </a:xfrm>
          <a:prstGeom prst="roundRect">
            <a:avLst>
              <a:gd name="adj" fmla="val 18667"/>
            </a:avLst>
          </a:prstGeom>
          <a:solidFill>
            <a:srgbClr val="CCEEFF"/>
          </a:solidFill>
          <a:ln w="7620">
            <a:solidFill>
              <a:srgbClr val="B2D4E5"/>
            </a:solidFill>
            <a:prstDash val="solid"/>
          </a:ln>
        </p:spPr>
      </p:sp>
      <p:pic>
        <p:nvPicPr>
          <p:cNvPr id="17" name="Image 4" descr="preencoded.png"/>
          <p:cNvPicPr>
            <a:picLocks noChangeAspect="1"/>
          </p:cNvPicPr>
          <p:nvPr/>
        </p:nvPicPr>
        <p:blipFill>
          <a:blip r:embed="rId7"/>
          <a:stretch>
            <a:fillRect/>
          </a:stretch>
        </p:blipFill>
        <p:spPr>
          <a:xfrm>
            <a:off x="776704" y="6373892"/>
            <a:ext cx="318730" cy="398383"/>
          </a:xfrm>
          <a:prstGeom prst="rect">
            <a:avLst/>
          </a:prstGeom>
        </p:spPr>
      </p:pic>
      <p:sp>
        <p:nvSpPr>
          <p:cNvPr id="18" name="Text 11"/>
          <p:cNvSpPr/>
          <p:nvPr/>
        </p:nvSpPr>
        <p:spPr>
          <a:xfrm>
            <a:off x="1366242" y="6345436"/>
            <a:ext cx="2656642" cy="331946"/>
          </a:xfrm>
          <a:prstGeom prst="rect">
            <a:avLst/>
          </a:prstGeom>
          <a:noFill/>
          <a:ln/>
        </p:spPr>
        <p:txBody>
          <a:bodyPr wrap="none" lIns="0" tIns="0" rIns="0" bIns="0" rtlCol="0" anchor="t"/>
          <a:lstStyle/>
          <a:p>
            <a:pPr marL="0" indent="0" algn="l">
              <a:lnSpc>
                <a:spcPts val="2600"/>
              </a:lnSpc>
              <a:buNone/>
            </a:pPr>
            <a:r>
              <a:rPr lang="en-US" sz="2050" b="1" dirty="0">
                <a:solidFill>
                  <a:srgbClr val="272525"/>
                </a:solidFill>
                <a:latin typeface="Petrona Bold" pitchFamily="34" charset="0"/>
                <a:ea typeface="Petrona Bold" pitchFamily="34" charset="-122"/>
                <a:cs typeface="Petrona Bold" pitchFamily="34" charset="-120"/>
              </a:rPr>
              <a:t>User Experience</a:t>
            </a:r>
            <a:endParaRPr lang="en-US" sz="2050" dirty="0"/>
          </a:p>
        </p:txBody>
      </p:sp>
      <p:sp>
        <p:nvSpPr>
          <p:cNvPr id="19" name="Text 12"/>
          <p:cNvSpPr/>
          <p:nvPr/>
        </p:nvSpPr>
        <p:spPr>
          <a:xfrm>
            <a:off x="1366242" y="6798826"/>
            <a:ext cx="7069336" cy="323850"/>
          </a:xfrm>
          <a:prstGeom prst="rect">
            <a:avLst/>
          </a:prstGeom>
          <a:noFill/>
          <a:ln/>
        </p:spPr>
        <p:txBody>
          <a:bodyPr wrap="none" lIns="0" tIns="0" rIns="0" bIns="0" rtlCol="0" anchor="t"/>
          <a:lstStyle/>
          <a:p>
            <a:pPr marL="0" indent="0" algn="l">
              <a:lnSpc>
                <a:spcPts val="2550"/>
              </a:lnSpc>
              <a:buNone/>
            </a:pPr>
            <a:r>
              <a:rPr lang="en-US" sz="1550" dirty="0">
                <a:solidFill>
                  <a:srgbClr val="272525"/>
                </a:solidFill>
                <a:latin typeface="Inter" pitchFamily="34" charset="0"/>
                <a:ea typeface="Inter" pitchFamily="34" charset="-122"/>
                <a:cs typeface="Inter" pitchFamily="34" charset="-120"/>
              </a:rPr>
              <a:t>Create an intuitive, user-friendly interface using Streamlit</a:t>
            </a:r>
            <a:endParaRPr lang="en-US" sz="1550" dirty="0"/>
          </a:p>
        </p:txBody>
      </p:sp>
      <p:sp>
        <p:nvSpPr>
          <p:cNvPr id="20" name="Text 13"/>
          <p:cNvSpPr/>
          <p:nvPr/>
        </p:nvSpPr>
        <p:spPr>
          <a:xfrm>
            <a:off x="708422" y="7350323"/>
            <a:ext cx="7727156" cy="323850"/>
          </a:xfrm>
          <a:prstGeom prst="rect">
            <a:avLst/>
          </a:prstGeom>
          <a:noFill/>
          <a:ln/>
        </p:spPr>
        <p:txBody>
          <a:bodyPr wrap="none" lIns="0" tIns="0" rIns="0" bIns="0" rtlCol="0" anchor="t"/>
          <a:lstStyle/>
          <a:p>
            <a:pPr marL="0" indent="0" algn="l">
              <a:lnSpc>
                <a:spcPts val="2550"/>
              </a:lnSpc>
              <a:buNone/>
            </a:pP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771531"/>
            <a:ext cx="5954197" cy="744260"/>
          </a:xfrm>
          <a:prstGeom prst="rect">
            <a:avLst/>
          </a:prstGeom>
          <a:noFill/>
          <a:ln/>
        </p:spPr>
        <p:txBody>
          <a:bodyPr wrap="none" lIns="0" tIns="0" rIns="0" bIns="0" rtlCol="0" anchor="t"/>
          <a:lstStyle/>
          <a:p>
            <a:pPr marL="0" indent="0" algn="l">
              <a:lnSpc>
                <a:spcPts val="5850"/>
              </a:lnSpc>
              <a:buNone/>
            </a:pPr>
            <a:endParaRPr lang="en-US" sz="4650" dirty="0"/>
          </a:p>
        </p:txBody>
      </p:sp>
      <p:pic>
        <p:nvPicPr>
          <p:cNvPr id="3" name="Image 0" descr="preencoded.png"/>
          <p:cNvPicPr>
            <a:picLocks noChangeAspect="1"/>
          </p:cNvPicPr>
          <p:nvPr/>
        </p:nvPicPr>
        <p:blipFill>
          <a:blip r:embed="rId3"/>
          <a:stretch>
            <a:fillRect/>
          </a:stretch>
        </p:blipFill>
        <p:spPr>
          <a:xfrm>
            <a:off x="793790" y="2969419"/>
            <a:ext cx="566976" cy="566976"/>
          </a:xfrm>
          <a:prstGeom prst="rect">
            <a:avLst/>
          </a:prstGeom>
        </p:spPr>
      </p:pic>
      <p:sp>
        <p:nvSpPr>
          <p:cNvPr id="4" name="Text 1"/>
          <p:cNvSpPr/>
          <p:nvPr/>
        </p:nvSpPr>
        <p:spPr>
          <a:xfrm>
            <a:off x="793790" y="3763208"/>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Data Visualization</a:t>
            </a:r>
            <a:endParaRPr lang="en-US" sz="2300" dirty="0"/>
          </a:p>
        </p:txBody>
      </p:sp>
      <p:sp>
        <p:nvSpPr>
          <p:cNvPr id="5" name="Text 2"/>
          <p:cNvSpPr/>
          <p:nvPr/>
        </p:nvSpPr>
        <p:spPr>
          <a:xfrm>
            <a:off x="793790" y="4271367"/>
            <a:ext cx="3005495"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Transform complex data into actionable insights. Use interactive dashboards to track campaign performance.</a:t>
            </a:r>
            <a:endParaRPr lang="en-US" sz="1750" dirty="0"/>
          </a:p>
        </p:txBody>
      </p:sp>
      <p:pic>
        <p:nvPicPr>
          <p:cNvPr id="6" name="Image 1" descr="preencoded.png"/>
          <p:cNvPicPr>
            <a:picLocks noChangeAspect="1"/>
          </p:cNvPicPr>
          <p:nvPr/>
        </p:nvPicPr>
        <p:blipFill>
          <a:blip r:embed="rId4"/>
          <a:stretch>
            <a:fillRect/>
          </a:stretch>
        </p:blipFill>
        <p:spPr>
          <a:xfrm>
            <a:off x="4139446" y="2969419"/>
            <a:ext cx="566976" cy="566976"/>
          </a:xfrm>
          <a:prstGeom prst="rect">
            <a:avLst/>
          </a:prstGeom>
        </p:spPr>
      </p:pic>
      <p:sp>
        <p:nvSpPr>
          <p:cNvPr id="7" name="Text 3"/>
          <p:cNvSpPr/>
          <p:nvPr/>
        </p:nvSpPr>
        <p:spPr>
          <a:xfrm>
            <a:off x="4139446" y="3763208"/>
            <a:ext cx="3005614" cy="744141"/>
          </a:xfrm>
          <a:prstGeom prst="rect">
            <a:avLst/>
          </a:prstGeom>
          <a:noFill/>
          <a:ln/>
        </p:spPr>
        <p:txBody>
          <a:bodyPr wrap="squar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Email Content Generator</a:t>
            </a:r>
            <a:endParaRPr lang="en-US" sz="2300" dirty="0"/>
          </a:p>
        </p:txBody>
      </p:sp>
      <p:sp>
        <p:nvSpPr>
          <p:cNvPr id="8" name="Text 4"/>
          <p:cNvSpPr/>
          <p:nvPr/>
        </p:nvSpPr>
        <p:spPr>
          <a:xfrm>
            <a:off x="4139446" y="4643438"/>
            <a:ext cx="3005614"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Create compelling email campaigns with AI. Generate personalized messages tailored to your audience.</a:t>
            </a:r>
            <a:endParaRPr lang="en-US" sz="1750" dirty="0"/>
          </a:p>
        </p:txBody>
      </p:sp>
      <p:pic>
        <p:nvPicPr>
          <p:cNvPr id="9" name="Image 2" descr="preencoded.png"/>
          <p:cNvPicPr>
            <a:picLocks noChangeAspect="1"/>
          </p:cNvPicPr>
          <p:nvPr/>
        </p:nvPicPr>
        <p:blipFill>
          <a:blip r:embed="rId5"/>
          <a:stretch>
            <a:fillRect/>
          </a:stretch>
        </p:blipFill>
        <p:spPr>
          <a:xfrm>
            <a:off x="7485221" y="2969419"/>
            <a:ext cx="566976" cy="566976"/>
          </a:xfrm>
          <a:prstGeom prst="rect">
            <a:avLst/>
          </a:prstGeom>
        </p:spPr>
      </p:pic>
      <p:sp>
        <p:nvSpPr>
          <p:cNvPr id="10" name="Text 5"/>
          <p:cNvSpPr/>
          <p:nvPr/>
        </p:nvSpPr>
        <p:spPr>
          <a:xfrm>
            <a:off x="7485221" y="3763208"/>
            <a:ext cx="3005614" cy="744141"/>
          </a:xfrm>
          <a:prstGeom prst="rect">
            <a:avLst/>
          </a:prstGeom>
          <a:noFill/>
          <a:ln/>
        </p:spPr>
        <p:txBody>
          <a:bodyPr wrap="squar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Social Media Post Generator</a:t>
            </a:r>
            <a:endParaRPr lang="en-US" sz="2300" dirty="0"/>
          </a:p>
        </p:txBody>
      </p:sp>
      <p:sp>
        <p:nvSpPr>
          <p:cNvPr id="11" name="Text 6"/>
          <p:cNvSpPr/>
          <p:nvPr/>
        </p:nvSpPr>
        <p:spPr>
          <a:xfrm>
            <a:off x="7485221" y="4643438"/>
            <a:ext cx="3005614"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Generate engaging content for social media. Optimize posts for different platforms automatically.</a:t>
            </a:r>
            <a:endParaRPr lang="en-US" sz="1750" dirty="0"/>
          </a:p>
        </p:txBody>
      </p:sp>
      <p:sp>
        <p:nvSpPr>
          <p:cNvPr id="12" name="Shape 7"/>
          <p:cNvSpPr/>
          <p:nvPr/>
        </p:nvSpPr>
        <p:spPr>
          <a:xfrm>
            <a:off x="10859333" y="2958108"/>
            <a:ext cx="510183" cy="589598"/>
          </a:xfrm>
          <a:prstGeom prst="roundRect">
            <a:avLst>
              <a:gd name="adj" fmla="val 10754"/>
            </a:avLst>
          </a:prstGeom>
          <a:solidFill>
            <a:srgbClr val="E6E6E7"/>
          </a:solidFill>
          <a:ln/>
        </p:spPr>
      </p:sp>
      <p:pic>
        <p:nvPicPr>
          <p:cNvPr id="13" name="Image 3" descr="preencoded.png"/>
          <p:cNvPicPr>
            <a:picLocks noChangeAspect="1"/>
          </p:cNvPicPr>
          <p:nvPr/>
        </p:nvPicPr>
        <p:blipFill>
          <a:blip r:embed="rId6"/>
          <a:stretch>
            <a:fillRect/>
          </a:stretch>
        </p:blipFill>
        <p:spPr>
          <a:xfrm>
            <a:off x="10830997" y="2969419"/>
            <a:ext cx="566976" cy="566976"/>
          </a:xfrm>
          <a:prstGeom prst="rect">
            <a:avLst/>
          </a:prstGeom>
        </p:spPr>
      </p:pic>
      <p:sp>
        <p:nvSpPr>
          <p:cNvPr id="14" name="Text 8"/>
          <p:cNvSpPr/>
          <p:nvPr/>
        </p:nvSpPr>
        <p:spPr>
          <a:xfrm>
            <a:off x="10830997" y="3763208"/>
            <a:ext cx="3005614" cy="744141"/>
          </a:xfrm>
          <a:prstGeom prst="rect">
            <a:avLst/>
          </a:prstGeom>
          <a:noFill/>
          <a:ln/>
        </p:spPr>
        <p:txBody>
          <a:bodyPr wrap="squar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Marketing Content Generator</a:t>
            </a:r>
            <a:endParaRPr lang="en-US" sz="2300" dirty="0"/>
          </a:p>
        </p:txBody>
      </p:sp>
      <p:sp>
        <p:nvSpPr>
          <p:cNvPr id="15" name="Text 9"/>
          <p:cNvSpPr/>
          <p:nvPr/>
        </p:nvSpPr>
        <p:spPr>
          <a:xfrm>
            <a:off x="10830997" y="4643438"/>
            <a:ext cx="3005614"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Generate creative marketing content instantly. Develop slogans, ad copy, and campaign ideas using AI.</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062520"/>
            <a:ext cx="5954197"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Core Technologies</a:t>
            </a:r>
            <a:endParaRPr lang="en-US" sz="4650" dirty="0"/>
          </a:p>
        </p:txBody>
      </p:sp>
      <p:sp>
        <p:nvSpPr>
          <p:cNvPr id="3" name="Shape 1"/>
          <p:cNvSpPr/>
          <p:nvPr/>
        </p:nvSpPr>
        <p:spPr>
          <a:xfrm>
            <a:off x="793790" y="3260408"/>
            <a:ext cx="6408063" cy="1339929"/>
          </a:xfrm>
          <a:prstGeom prst="roundRect">
            <a:avLst>
              <a:gd name="adj" fmla="val 7110"/>
            </a:avLst>
          </a:prstGeom>
          <a:solidFill>
            <a:srgbClr val="CCEEFF"/>
          </a:solidFill>
          <a:ln w="7620">
            <a:solidFill>
              <a:srgbClr val="B2D4E5"/>
            </a:solidFill>
            <a:prstDash val="solid"/>
          </a:ln>
        </p:spPr>
      </p:sp>
      <p:sp>
        <p:nvSpPr>
          <p:cNvPr id="4" name="Text 2"/>
          <p:cNvSpPr/>
          <p:nvPr/>
        </p:nvSpPr>
        <p:spPr>
          <a:xfrm>
            <a:off x="1028224" y="3494842"/>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Gemini API</a:t>
            </a:r>
            <a:endParaRPr lang="en-US" sz="2300" dirty="0"/>
          </a:p>
        </p:txBody>
      </p:sp>
      <p:sp>
        <p:nvSpPr>
          <p:cNvPr id="5" name="Text 3"/>
          <p:cNvSpPr/>
          <p:nvPr/>
        </p:nvSpPr>
        <p:spPr>
          <a:xfrm>
            <a:off x="1028224" y="4003000"/>
            <a:ext cx="5939195"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Advanced language model for content generation.</a:t>
            </a:r>
            <a:endParaRPr lang="en-US" sz="1750" dirty="0"/>
          </a:p>
        </p:txBody>
      </p:sp>
      <p:sp>
        <p:nvSpPr>
          <p:cNvPr id="6" name="Shape 4"/>
          <p:cNvSpPr/>
          <p:nvPr/>
        </p:nvSpPr>
        <p:spPr>
          <a:xfrm>
            <a:off x="7428667" y="3260408"/>
            <a:ext cx="6408063" cy="1339929"/>
          </a:xfrm>
          <a:prstGeom prst="roundRect">
            <a:avLst>
              <a:gd name="adj" fmla="val 7110"/>
            </a:avLst>
          </a:prstGeom>
          <a:solidFill>
            <a:srgbClr val="CCEEFF"/>
          </a:solidFill>
          <a:ln w="7620">
            <a:solidFill>
              <a:srgbClr val="B2D4E5"/>
            </a:solidFill>
            <a:prstDash val="solid"/>
          </a:ln>
        </p:spPr>
      </p:sp>
      <p:sp>
        <p:nvSpPr>
          <p:cNvPr id="7" name="Text 5"/>
          <p:cNvSpPr/>
          <p:nvPr/>
        </p:nvSpPr>
        <p:spPr>
          <a:xfrm>
            <a:off x="7663101" y="3494842"/>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Ollama</a:t>
            </a:r>
            <a:endParaRPr lang="en-US" sz="2300" dirty="0"/>
          </a:p>
        </p:txBody>
      </p:sp>
      <p:sp>
        <p:nvSpPr>
          <p:cNvPr id="8" name="Text 6"/>
          <p:cNvSpPr/>
          <p:nvPr/>
        </p:nvSpPr>
        <p:spPr>
          <a:xfrm>
            <a:off x="7663101" y="4003000"/>
            <a:ext cx="5939195"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Enables local model deployment for flexibility.</a:t>
            </a:r>
            <a:endParaRPr lang="en-US" sz="1750" dirty="0"/>
          </a:p>
        </p:txBody>
      </p:sp>
      <p:sp>
        <p:nvSpPr>
          <p:cNvPr id="9" name="Shape 7"/>
          <p:cNvSpPr/>
          <p:nvPr/>
        </p:nvSpPr>
        <p:spPr>
          <a:xfrm>
            <a:off x="793790" y="4827151"/>
            <a:ext cx="6408063" cy="1339929"/>
          </a:xfrm>
          <a:prstGeom prst="roundRect">
            <a:avLst>
              <a:gd name="adj" fmla="val 7110"/>
            </a:avLst>
          </a:prstGeom>
          <a:solidFill>
            <a:srgbClr val="CCEEFF"/>
          </a:solidFill>
          <a:ln w="7620">
            <a:solidFill>
              <a:srgbClr val="B2D4E5"/>
            </a:solidFill>
            <a:prstDash val="solid"/>
          </a:ln>
        </p:spPr>
      </p:sp>
      <p:sp>
        <p:nvSpPr>
          <p:cNvPr id="10" name="Text 8"/>
          <p:cNvSpPr/>
          <p:nvPr/>
        </p:nvSpPr>
        <p:spPr>
          <a:xfrm>
            <a:off x="1028224" y="5061585"/>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LangChain</a:t>
            </a:r>
            <a:endParaRPr lang="en-US" sz="2300" dirty="0"/>
          </a:p>
        </p:txBody>
      </p:sp>
      <p:sp>
        <p:nvSpPr>
          <p:cNvPr id="11" name="Text 9"/>
          <p:cNvSpPr/>
          <p:nvPr/>
        </p:nvSpPr>
        <p:spPr>
          <a:xfrm>
            <a:off x="1028224" y="5569744"/>
            <a:ext cx="5939195"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Facilitates complex AI workflows and integrations.</a:t>
            </a:r>
            <a:endParaRPr lang="en-US" sz="1750" dirty="0"/>
          </a:p>
        </p:txBody>
      </p:sp>
      <p:sp>
        <p:nvSpPr>
          <p:cNvPr id="12" name="Shape 10"/>
          <p:cNvSpPr/>
          <p:nvPr/>
        </p:nvSpPr>
        <p:spPr>
          <a:xfrm>
            <a:off x="7428667" y="4827151"/>
            <a:ext cx="6408063" cy="1339929"/>
          </a:xfrm>
          <a:prstGeom prst="roundRect">
            <a:avLst>
              <a:gd name="adj" fmla="val 7110"/>
            </a:avLst>
          </a:prstGeom>
          <a:solidFill>
            <a:srgbClr val="CCEEFF"/>
          </a:solidFill>
          <a:ln w="7620">
            <a:solidFill>
              <a:srgbClr val="B2D4E5"/>
            </a:solidFill>
            <a:prstDash val="solid"/>
          </a:ln>
        </p:spPr>
      </p:sp>
      <p:sp>
        <p:nvSpPr>
          <p:cNvPr id="13" name="Text 11"/>
          <p:cNvSpPr/>
          <p:nvPr/>
        </p:nvSpPr>
        <p:spPr>
          <a:xfrm>
            <a:off x="7663101" y="5061585"/>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Streamlit</a:t>
            </a:r>
            <a:endParaRPr lang="en-US" sz="2300" dirty="0"/>
          </a:p>
        </p:txBody>
      </p:sp>
      <p:sp>
        <p:nvSpPr>
          <p:cNvPr id="14" name="Text 12"/>
          <p:cNvSpPr/>
          <p:nvPr/>
        </p:nvSpPr>
        <p:spPr>
          <a:xfrm>
            <a:off x="7663101" y="5569744"/>
            <a:ext cx="5939195"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User interface that enables interactive application.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28863" y="336947"/>
            <a:ext cx="3216950" cy="402074"/>
          </a:xfrm>
          <a:prstGeom prst="rect">
            <a:avLst/>
          </a:prstGeom>
          <a:noFill/>
          <a:ln/>
        </p:spPr>
        <p:txBody>
          <a:bodyPr wrap="none" lIns="0" tIns="0" rIns="0" bIns="0" rtlCol="0" anchor="t"/>
          <a:lstStyle/>
          <a:p>
            <a:pPr marL="0" indent="0" algn="l">
              <a:lnSpc>
                <a:spcPts val="3150"/>
              </a:lnSpc>
              <a:buNone/>
            </a:pPr>
            <a:endParaRPr lang="en-US" sz="2500" dirty="0"/>
          </a:p>
        </p:txBody>
      </p:sp>
      <p:pic>
        <p:nvPicPr>
          <p:cNvPr id="3" name="Image 0" descr="preencoded.png"/>
          <p:cNvPicPr>
            <a:picLocks noChangeAspect="1"/>
          </p:cNvPicPr>
          <p:nvPr/>
        </p:nvPicPr>
        <p:blipFill>
          <a:blip r:embed="rId3"/>
          <a:stretch>
            <a:fillRect/>
          </a:stretch>
        </p:blipFill>
        <p:spPr>
          <a:xfrm>
            <a:off x="428863" y="984052"/>
            <a:ext cx="4468416" cy="2761655"/>
          </a:xfrm>
          <a:prstGeom prst="rect">
            <a:avLst/>
          </a:prstGeom>
        </p:spPr>
      </p:pic>
      <p:sp>
        <p:nvSpPr>
          <p:cNvPr id="4" name="Text 1"/>
          <p:cNvSpPr/>
          <p:nvPr/>
        </p:nvSpPr>
        <p:spPr>
          <a:xfrm>
            <a:off x="428863" y="3898821"/>
            <a:ext cx="1608415" cy="200978"/>
          </a:xfrm>
          <a:prstGeom prst="rect">
            <a:avLst/>
          </a:prstGeom>
          <a:noFill/>
          <a:ln/>
        </p:spPr>
        <p:txBody>
          <a:bodyPr wrap="none" lIns="0" tIns="0" rIns="0" bIns="0" rtlCol="0" anchor="t"/>
          <a:lstStyle/>
          <a:p>
            <a:pPr marL="0" indent="0" algn="l">
              <a:lnSpc>
                <a:spcPts val="1550"/>
              </a:lnSpc>
              <a:buNone/>
            </a:pPr>
            <a:r>
              <a:rPr lang="en-US" sz="1250" b="1" dirty="0">
                <a:solidFill>
                  <a:srgbClr val="272525"/>
                </a:solidFill>
                <a:latin typeface="Petrona Bold" pitchFamily="34" charset="0"/>
                <a:ea typeface="Petrona Bold" pitchFamily="34" charset="-122"/>
                <a:cs typeface="Petrona Bold" pitchFamily="34" charset="-120"/>
              </a:rPr>
              <a:t>Python 3.11+</a:t>
            </a:r>
            <a:endParaRPr lang="en-US" sz="1250" dirty="0"/>
          </a:p>
        </p:txBody>
      </p:sp>
      <p:sp>
        <p:nvSpPr>
          <p:cNvPr id="5" name="Text 2"/>
          <p:cNvSpPr/>
          <p:nvPr/>
        </p:nvSpPr>
        <p:spPr>
          <a:xfrm>
            <a:off x="428863" y="4173260"/>
            <a:ext cx="4468416" cy="391954"/>
          </a:xfrm>
          <a:prstGeom prst="rect">
            <a:avLst/>
          </a:prstGeom>
          <a:noFill/>
          <a:ln/>
        </p:spPr>
        <p:txBody>
          <a:bodyPr wrap="square" lIns="0" tIns="0" rIns="0" bIns="0" rtlCol="0" anchor="t"/>
          <a:lstStyle/>
          <a:p>
            <a:pPr marL="0" indent="0" algn="l">
              <a:lnSpc>
                <a:spcPts val="1500"/>
              </a:lnSpc>
              <a:buNone/>
            </a:pPr>
            <a:r>
              <a:rPr lang="en-US" sz="950" dirty="0">
                <a:solidFill>
                  <a:srgbClr val="272525"/>
                </a:solidFill>
                <a:latin typeface="Inter" pitchFamily="34" charset="0"/>
                <a:ea typeface="Inter" pitchFamily="34" charset="-122"/>
                <a:cs typeface="Inter" pitchFamily="34" charset="-120"/>
              </a:rPr>
              <a:t>The foundation of our platform uses Python. It offers extensive libraries and strong community support.</a:t>
            </a:r>
            <a:endParaRPr lang="en-US" sz="950" dirty="0"/>
          </a:p>
        </p:txBody>
      </p:sp>
      <p:pic>
        <p:nvPicPr>
          <p:cNvPr id="6" name="Image 1" descr="preencoded.png"/>
          <p:cNvPicPr>
            <a:picLocks noChangeAspect="1"/>
          </p:cNvPicPr>
          <p:nvPr/>
        </p:nvPicPr>
        <p:blipFill>
          <a:blip r:embed="rId4"/>
          <a:stretch>
            <a:fillRect/>
          </a:stretch>
        </p:blipFill>
        <p:spPr>
          <a:xfrm>
            <a:off x="5080992" y="984052"/>
            <a:ext cx="4468416" cy="2761655"/>
          </a:xfrm>
          <a:prstGeom prst="rect">
            <a:avLst/>
          </a:prstGeom>
        </p:spPr>
      </p:pic>
      <p:sp>
        <p:nvSpPr>
          <p:cNvPr id="7" name="Text 3"/>
          <p:cNvSpPr/>
          <p:nvPr/>
        </p:nvSpPr>
        <p:spPr>
          <a:xfrm>
            <a:off x="5080992" y="3898821"/>
            <a:ext cx="1608415" cy="200978"/>
          </a:xfrm>
          <a:prstGeom prst="rect">
            <a:avLst/>
          </a:prstGeom>
          <a:noFill/>
          <a:ln/>
        </p:spPr>
        <p:txBody>
          <a:bodyPr wrap="none" lIns="0" tIns="0" rIns="0" bIns="0" rtlCol="0" anchor="t"/>
          <a:lstStyle/>
          <a:p>
            <a:pPr marL="0" indent="0" algn="l">
              <a:lnSpc>
                <a:spcPts val="1550"/>
              </a:lnSpc>
              <a:buNone/>
            </a:pPr>
            <a:r>
              <a:rPr lang="en-US" sz="1250" b="1" dirty="0">
                <a:solidFill>
                  <a:srgbClr val="272525"/>
                </a:solidFill>
                <a:latin typeface="Petrona Bold" pitchFamily="34" charset="0"/>
                <a:ea typeface="Petrona Bold" pitchFamily="34" charset="-122"/>
                <a:cs typeface="Petrona Bold" pitchFamily="34" charset="-120"/>
              </a:rPr>
              <a:t>AI Models</a:t>
            </a:r>
            <a:endParaRPr lang="en-US" sz="1250" dirty="0"/>
          </a:p>
        </p:txBody>
      </p:sp>
      <p:sp>
        <p:nvSpPr>
          <p:cNvPr id="8" name="Text 4"/>
          <p:cNvSpPr/>
          <p:nvPr/>
        </p:nvSpPr>
        <p:spPr>
          <a:xfrm>
            <a:off x="5080992" y="4173260"/>
            <a:ext cx="4468416" cy="391954"/>
          </a:xfrm>
          <a:prstGeom prst="rect">
            <a:avLst/>
          </a:prstGeom>
          <a:noFill/>
          <a:ln/>
        </p:spPr>
        <p:txBody>
          <a:bodyPr wrap="square" lIns="0" tIns="0" rIns="0" bIns="0" rtlCol="0" anchor="t"/>
          <a:lstStyle/>
          <a:p>
            <a:pPr marL="0" indent="0" algn="l">
              <a:lnSpc>
                <a:spcPts val="1500"/>
              </a:lnSpc>
              <a:buNone/>
            </a:pPr>
            <a:r>
              <a:rPr lang="en-US" sz="950" dirty="0">
                <a:solidFill>
                  <a:srgbClr val="272525"/>
                </a:solidFill>
                <a:latin typeface="Inter" pitchFamily="34" charset="0"/>
                <a:ea typeface="Inter" pitchFamily="34" charset="-122"/>
                <a:cs typeface="Inter" pitchFamily="34" charset="-120"/>
              </a:rPr>
              <a:t>Integration of Gemini API, Ollama, and LangChain enables diverse content generation.</a:t>
            </a:r>
            <a:endParaRPr lang="en-US" sz="950" dirty="0"/>
          </a:p>
        </p:txBody>
      </p:sp>
      <p:pic>
        <p:nvPicPr>
          <p:cNvPr id="9" name="Image 2" descr="preencoded.png"/>
          <p:cNvPicPr>
            <a:picLocks noChangeAspect="1"/>
          </p:cNvPicPr>
          <p:nvPr/>
        </p:nvPicPr>
        <p:blipFill>
          <a:blip r:embed="rId5"/>
          <a:stretch>
            <a:fillRect/>
          </a:stretch>
        </p:blipFill>
        <p:spPr>
          <a:xfrm>
            <a:off x="9733121" y="984052"/>
            <a:ext cx="4468416" cy="2761655"/>
          </a:xfrm>
          <a:prstGeom prst="rect">
            <a:avLst/>
          </a:prstGeom>
        </p:spPr>
      </p:pic>
      <p:sp>
        <p:nvSpPr>
          <p:cNvPr id="10" name="Text 5"/>
          <p:cNvSpPr/>
          <p:nvPr/>
        </p:nvSpPr>
        <p:spPr>
          <a:xfrm>
            <a:off x="9733121" y="3898821"/>
            <a:ext cx="1608415" cy="200978"/>
          </a:xfrm>
          <a:prstGeom prst="rect">
            <a:avLst/>
          </a:prstGeom>
          <a:noFill/>
          <a:ln/>
        </p:spPr>
        <p:txBody>
          <a:bodyPr wrap="none" lIns="0" tIns="0" rIns="0" bIns="0" rtlCol="0" anchor="t"/>
          <a:lstStyle/>
          <a:p>
            <a:pPr marL="0" indent="0" algn="l">
              <a:lnSpc>
                <a:spcPts val="1550"/>
              </a:lnSpc>
              <a:buNone/>
            </a:pPr>
            <a:r>
              <a:rPr lang="en-US" sz="1250" b="1" dirty="0">
                <a:solidFill>
                  <a:srgbClr val="272525"/>
                </a:solidFill>
                <a:latin typeface="Petrona Bold" pitchFamily="34" charset="0"/>
                <a:ea typeface="Petrona Bold" pitchFamily="34" charset="-122"/>
                <a:cs typeface="Petrona Bold" pitchFamily="34" charset="-120"/>
              </a:rPr>
              <a:t>Streamlit</a:t>
            </a:r>
            <a:endParaRPr lang="en-US" sz="1250" dirty="0"/>
          </a:p>
        </p:txBody>
      </p:sp>
      <p:sp>
        <p:nvSpPr>
          <p:cNvPr id="11" name="Text 6"/>
          <p:cNvSpPr/>
          <p:nvPr/>
        </p:nvSpPr>
        <p:spPr>
          <a:xfrm>
            <a:off x="9733121" y="4173260"/>
            <a:ext cx="4468416" cy="391954"/>
          </a:xfrm>
          <a:prstGeom prst="rect">
            <a:avLst/>
          </a:prstGeom>
          <a:noFill/>
          <a:ln/>
        </p:spPr>
        <p:txBody>
          <a:bodyPr wrap="square" lIns="0" tIns="0" rIns="0" bIns="0" rtlCol="0" anchor="t"/>
          <a:lstStyle/>
          <a:p>
            <a:pPr marL="0" indent="0" algn="l">
              <a:lnSpc>
                <a:spcPts val="1500"/>
              </a:lnSpc>
              <a:buNone/>
            </a:pPr>
            <a:r>
              <a:rPr lang="en-US" sz="950" dirty="0">
                <a:solidFill>
                  <a:srgbClr val="272525"/>
                </a:solidFill>
                <a:latin typeface="Inter" pitchFamily="34" charset="0"/>
                <a:ea typeface="Inter" pitchFamily="34" charset="-122"/>
                <a:cs typeface="Inter" pitchFamily="34" charset="-120"/>
              </a:rPr>
              <a:t>Streamlit provides an intuitive interface and interactive elements to enhance the user experience.</a:t>
            </a:r>
            <a:endParaRPr lang="en-US" sz="950" dirty="0"/>
          </a:p>
        </p:txBody>
      </p:sp>
      <p:sp>
        <p:nvSpPr>
          <p:cNvPr id="12" name="Text 7"/>
          <p:cNvSpPr/>
          <p:nvPr/>
        </p:nvSpPr>
        <p:spPr>
          <a:xfrm>
            <a:off x="428863" y="4748927"/>
            <a:ext cx="3216950" cy="402074"/>
          </a:xfrm>
          <a:prstGeom prst="rect">
            <a:avLst/>
          </a:prstGeom>
          <a:noFill/>
          <a:ln/>
        </p:spPr>
        <p:txBody>
          <a:bodyPr wrap="none" lIns="0" tIns="0" rIns="0" bIns="0" rtlCol="0" anchor="t"/>
          <a:lstStyle/>
          <a:p>
            <a:pPr marL="0" indent="0" algn="l">
              <a:lnSpc>
                <a:spcPts val="3150"/>
              </a:lnSpc>
              <a:buNone/>
            </a:pPr>
            <a:endParaRPr lang="en-US" sz="2500" dirty="0"/>
          </a:p>
        </p:txBody>
      </p:sp>
      <p:pic>
        <p:nvPicPr>
          <p:cNvPr id="13" name="Image 3" descr="preencoded.png"/>
          <p:cNvPicPr>
            <a:picLocks noChangeAspect="1"/>
          </p:cNvPicPr>
          <p:nvPr/>
        </p:nvPicPr>
        <p:blipFill>
          <a:blip r:embed="rId6"/>
          <a:stretch>
            <a:fillRect/>
          </a:stretch>
        </p:blipFill>
        <p:spPr>
          <a:xfrm>
            <a:off x="2735699" y="5334714"/>
            <a:ext cx="2272427" cy="715447"/>
          </a:xfrm>
          <a:prstGeom prst="rect">
            <a:avLst/>
          </a:prstGeom>
        </p:spPr>
      </p:pic>
      <p:pic>
        <p:nvPicPr>
          <p:cNvPr id="14" name="Image 4" descr="preencoded.png"/>
          <p:cNvPicPr>
            <a:picLocks noChangeAspect="1"/>
          </p:cNvPicPr>
          <p:nvPr/>
        </p:nvPicPr>
        <p:blipFill>
          <a:blip r:embed="rId7"/>
          <a:stretch>
            <a:fillRect/>
          </a:stretch>
        </p:blipFill>
        <p:spPr>
          <a:xfrm>
            <a:off x="3785711" y="5673685"/>
            <a:ext cx="172283" cy="215384"/>
          </a:xfrm>
          <a:prstGeom prst="rect">
            <a:avLst/>
          </a:prstGeom>
        </p:spPr>
      </p:pic>
      <p:sp>
        <p:nvSpPr>
          <p:cNvPr id="15" name="Text 8"/>
          <p:cNvSpPr/>
          <p:nvPr/>
        </p:nvSpPr>
        <p:spPr>
          <a:xfrm>
            <a:off x="5130641" y="5457230"/>
            <a:ext cx="1608415" cy="200978"/>
          </a:xfrm>
          <a:prstGeom prst="rect">
            <a:avLst/>
          </a:prstGeom>
          <a:noFill/>
          <a:ln/>
        </p:spPr>
        <p:txBody>
          <a:bodyPr wrap="none" lIns="0" tIns="0" rIns="0" bIns="0" rtlCol="0" anchor="t"/>
          <a:lstStyle/>
          <a:p>
            <a:pPr marL="0" indent="0" algn="l">
              <a:lnSpc>
                <a:spcPts val="1550"/>
              </a:lnSpc>
              <a:buNone/>
            </a:pPr>
            <a:r>
              <a:rPr lang="en-US" sz="1250" b="1" dirty="0">
                <a:solidFill>
                  <a:srgbClr val="272525"/>
                </a:solidFill>
                <a:latin typeface="Petrona Bold" pitchFamily="34" charset="0"/>
                <a:ea typeface="Petrona Bold" pitchFamily="34" charset="-122"/>
                <a:cs typeface="Petrona Bold" pitchFamily="34" charset="-120"/>
              </a:rPr>
              <a:t>Python 3.11+</a:t>
            </a:r>
            <a:endParaRPr lang="en-US" sz="1250" dirty="0"/>
          </a:p>
        </p:txBody>
      </p:sp>
      <p:sp>
        <p:nvSpPr>
          <p:cNvPr id="16" name="Text 9"/>
          <p:cNvSpPr/>
          <p:nvPr/>
        </p:nvSpPr>
        <p:spPr>
          <a:xfrm>
            <a:off x="5130641" y="5731669"/>
            <a:ext cx="2022396" cy="195977"/>
          </a:xfrm>
          <a:prstGeom prst="rect">
            <a:avLst/>
          </a:prstGeom>
          <a:noFill/>
          <a:ln/>
        </p:spPr>
        <p:txBody>
          <a:bodyPr wrap="none" lIns="0" tIns="0" rIns="0" bIns="0" rtlCol="0" anchor="t"/>
          <a:lstStyle/>
          <a:p>
            <a:pPr marL="0" indent="0" algn="l">
              <a:lnSpc>
                <a:spcPts val="1500"/>
              </a:lnSpc>
              <a:buNone/>
            </a:pPr>
            <a:r>
              <a:rPr lang="en-US" sz="950" dirty="0">
                <a:solidFill>
                  <a:srgbClr val="272525"/>
                </a:solidFill>
                <a:latin typeface="Inter" pitchFamily="34" charset="0"/>
                <a:ea typeface="Inter" pitchFamily="34" charset="-122"/>
                <a:cs typeface="Inter" pitchFamily="34" charset="-120"/>
              </a:rPr>
              <a:t>Foundation programming language</a:t>
            </a:r>
            <a:endParaRPr lang="en-US" sz="950" dirty="0"/>
          </a:p>
        </p:txBody>
      </p:sp>
      <p:sp>
        <p:nvSpPr>
          <p:cNvPr id="17" name="Shape 10"/>
          <p:cNvSpPr/>
          <p:nvPr/>
        </p:nvSpPr>
        <p:spPr>
          <a:xfrm>
            <a:off x="5038725" y="6061591"/>
            <a:ext cx="9132213" cy="7620"/>
          </a:xfrm>
          <a:prstGeom prst="roundRect">
            <a:avLst>
              <a:gd name="adj" fmla="val 675499"/>
            </a:avLst>
          </a:prstGeom>
          <a:solidFill>
            <a:srgbClr val="B2D4E5"/>
          </a:solidFill>
          <a:ln/>
        </p:spPr>
      </p:sp>
      <p:pic>
        <p:nvPicPr>
          <p:cNvPr id="18" name="Image 5" descr="preencoded.png"/>
          <p:cNvPicPr>
            <a:picLocks noChangeAspect="1"/>
          </p:cNvPicPr>
          <p:nvPr/>
        </p:nvPicPr>
        <p:blipFill>
          <a:blip r:embed="rId8"/>
          <a:stretch>
            <a:fillRect/>
          </a:stretch>
        </p:blipFill>
        <p:spPr>
          <a:xfrm>
            <a:off x="1599486" y="6080760"/>
            <a:ext cx="4544973" cy="715447"/>
          </a:xfrm>
          <a:prstGeom prst="rect">
            <a:avLst/>
          </a:prstGeom>
        </p:spPr>
      </p:pic>
      <p:pic>
        <p:nvPicPr>
          <p:cNvPr id="19" name="Image 6" descr="preencoded.png"/>
          <p:cNvPicPr>
            <a:picLocks noChangeAspect="1"/>
          </p:cNvPicPr>
          <p:nvPr/>
        </p:nvPicPr>
        <p:blipFill>
          <a:blip r:embed="rId9"/>
          <a:stretch>
            <a:fillRect/>
          </a:stretch>
        </p:blipFill>
        <p:spPr>
          <a:xfrm>
            <a:off x="3785711" y="6330791"/>
            <a:ext cx="172283" cy="215384"/>
          </a:xfrm>
          <a:prstGeom prst="rect">
            <a:avLst/>
          </a:prstGeom>
        </p:spPr>
      </p:pic>
      <p:sp>
        <p:nvSpPr>
          <p:cNvPr id="20" name="Text 11"/>
          <p:cNvSpPr/>
          <p:nvPr/>
        </p:nvSpPr>
        <p:spPr>
          <a:xfrm>
            <a:off x="6266974" y="6203275"/>
            <a:ext cx="1608415" cy="200978"/>
          </a:xfrm>
          <a:prstGeom prst="rect">
            <a:avLst/>
          </a:prstGeom>
          <a:noFill/>
          <a:ln/>
        </p:spPr>
        <p:txBody>
          <a:bodyPr wrap="none" lIns="0" tIns="0" rIns="0" bIns="0" rtlCol="0" anchor="t"/>
          <a:lstStyle/>
          <a:p>
            <a:pPr marL="0" indent="0" algn="l">
              <a:lnSpc>
                <a:spcPts val="1550"/>
              </a:lnSpc>
              <a:buNone/>
            </a:pPr>
            <a:r>
              <a:rPr lang="en-US" sz="1250" b="1" dirty="0">
                <a:solidFill>
                  <a:srgbClr val="272525"/>
                </a:solidFill>
                <a:latin typeface="Petrona Bold" pitchFamily="34" charset="0"/>
                <a:ea typeface="Petrona Bold" pitchFamily="34" charset="-122"/>
                <a:cs typeface="Petrona Bold" pitchFamily="34" charset="-120"/>
              </a:rPr>
              <a:t>AI Models</a:t>
            </a:r>
            <a:endParaRPr lang="en-US" sz="1250" dirty="0"/>
          </a:p>
        </p:txBody>
      </p:sp>
      <p:sp>
        <p:nvSpPr>
          <p:cNvPr id="21" name="Text 12"/>
          <p:cNvSpPr/>
          <p:nvPr/>
        </p:nvSpPr>
        <p:spPr>
          <a:xfrm>
            <a:off x="6266974" y="6477714"/>
            <a:ext cx="1787843" cy="195977"/>
          </a:xfrm>
          <a:prstGeom prst="rect">
            <a:avLst/>
          </a:prstGeom>
          <a:noFill/>
          <a:ln/>
        </p:spPr>
        <p:txBody>
          <a:bodyPr wrap="none" lIns="0" tIns="0" rIns="0" bIns="0" rtlCol="0" anchor="t"/>
          <a:lstStyle/>
          <a:p>
            <a:pPr marL="0" indent="0" algn="l">
              <a:lnSpc>
                <a:spcPts val="1500"/>
              </a:lnSpc>
              <a:buNone/>
            </a:pPr>
            <a:r>
              <a:rPr lang="en-US" sz="950" dirty="0">
                <a:solidFill>
                  <a:srgbClr val="272525"/>
                </a:solidFill>
                <a:latin typeface="Inter" pitchFamily="34" charset="0"/>
                <a:ea typeface="Inter" pitchFamily="34" charset="-122"/>
                <a:cs typeface="Inter" pitchFamily="34" charset="-120"/>
              </a:rPr>
              <a:t>Gemini API, LangChain, Ollama</a:t>
            </a:r>
            <a:endParaRPr lang="en-US" sz="950" dirty="0"/>
          </a:p>
        </p:txBody>
      </p:sp>
      <p:sp>
        <p:nvSpPr>
          <p:cNvPr id="22" name="Shape 13"/>
          <p:cNvSpPr/>
          <p:nvPr/>
        </p:nvSpPr>
        <p:spPr>
          <a:xfrm>
            <a:off x="6175058" y="6807637"/>
            <a:ext cx="7995880" cy="7620"/>
          </a:xfrm>
          <a:prstGeom prst="roundRect">
            <a:avLst>
              <a:gd name="adj" fmla="val 675499"/>
            </a:avLst>
          </a:prstGeom>
          <a:solidFill>
            <a:srgbClr val="B2D4E5"/>
          </a:solidFill>
          <a:ln/>
        </p:spPr>
      </p:sp>
      <p:pic>
        <p:nvPicPr>
          <p:cNvPr id="23" name="Image 7" descr="preencoded.png"/>
          <p:cNvPicPr>
            <a:picLocks noChangeAspect="1"/>
          </p:cNvPicPr>
          <p:nvPr/>
        </p:nvPicPr>
        <p:blipFill>
          <a:blip r:embed="rId10"/>
          <a:stretch>
            <a:fillRect/>
          </a:stretch>
        </p:blipFill>
        <p:spPr>
          <a:xfrm>
            <a:off x="463272" y="6826806"/>
            <a:ext cx="6817400" cy="715447"/>
          </a:xfrm>
          <a:prstGeom prst="rect">
            <a:avLst/>
          </a:prstGeom>
        </p:spPr>
      </p:pic>
      <p:pic>
        <p:nvPicPr>
          <p:cNvPr id="24" name="Image 8" descr="preencoded.png"/>
          <p:cNvPicPr>
            <a:picLocks noChangeAspect="1"/>
          </p:cNvPicPr>
          <p:nvPr/>
        </p:nvPicPr>
        <p:blipFill>
          <a:blip r:embed="rId11"/>
          <a:stretch>
            <a:fillRect/>
          </a:stretch>
        </p:blipFill>
        <p:spPr>
          <a:xfrm>
            <a:off x="3785711" y="7076837"/>
            <a:ext cx="172283" cy="215384"/>
          </a:xfrm>
          <a:prstGeom prst="rect">
            <a:avLst/>
          </a:prstGeom>
        </p:spPr>
      </p:pic>
      <p:sp>
        <p:nvSpPr>
          <p:cNvPr id="25" name="Text 14"/>
          <p:cNvSpPr/>
          <p:nvPr/>
        </p:nvSpPr>
        <p:spPr>
          <a:xfrm>
            <a:off x="7403187" y="6949321"/>
            <a:ext cx="1608415" cy="200978"/>
          </a:xfrm>
          <a:prstGeom prst="rect">
            <a:avLst/>
          </a:prstGeom>
          <a:noFill/>
          <a:ln/>
        </p:spPr>
        <p:txBody>
          <a:bodyPr wrap="none" lIns="0" tIns="0" rIns="0" bIns="0" rtlCol="0" anchor="t"/>
          <a:lstStyle/>
          <a:p>
            <a:pPr marL="0" indent="0" algn="l">
              <a:lnSpc>
                <a:spcPts val="1550"/>
              </a:lnSpc>
              <a:buNone/>
            </a:pPr>
            <a:r>
              <a:rPr lang="en-US" sz="1250" b="1" dirty="0">
                <a:solidFill>
                  <a:srgbClr val="272525"/>
                </a:solidFill>
                <a:latin typeface="Petrona Bold" pitchFamily="34" charset="0"/>
                <a:ea typeface="Petrona Bold" pitchFamily="34" charset="-122"/>
                <a:cs typeface="Petrona Bold" pitchFamily="34" charset="-120"/>
              </a:rPr>
              <a:t>Streamlit</a:t>
            </a:r>
            <a:endParaRPr lang="en-US" sz="1250" dirty="0"/>
          </a:p>
        </p:txBody>
      </p:sp>
      <p:sp>
        <p:nvSpPr>
          <p:cNvPr id="26" name="Text 15"/>
          <p:cNvSpPr/>
          <p:nvPr/>
        </p:nvSpPr>
        <p:spPr>
          <a:xfrm>
            <a:off x="7403187" y="7223760"/>
            <a:ext cx="2207895" cy="195977"/>
          </a:xfrm>
          <a:prstGeom prst="rect">
            <a:avLst/>
          </a:prstGeom>
          <a:noFill/>
          <a:ln/>
        </p:spPr>
        <p:txBody>
          <a:bodyPr wrap="none" lIns="0" tIns="0" rIns="0" bIns="0" rtlCol="0" anchor="t"/>
          <a:lstStyle/>
          <a:p>
            <a:pPr marL="0" indent="0" algn="l">
              <a:lnSpc>
                <a:spcPts val="1500"/>
              </a:lnSpc>
              <a:buNone/>
            </a:pPr>
            <a:r>
              <a:rPr lang="en-US" sz="950" dirty="0">
                <a:solidFill>
                  <a:srgbClr val="272525"/>
                </a:solidFill>
                <a:latin typeface="Inter" pitchFamily="34" charset="0"/>
                <a:ea typeface="Inter" pitchFamily="34" charset="-122"/>
                <a:cs typeface="Inter" pitchFamily="34" charset="-120"/>
              </a:rPr>
              <a:t>Frontend framework for user interface</a:t>
            </a:r>
            <a:endParaRPr lang="en-US" sz="950" dirty="0"/>
          </a:p>
        </p:txBody>
      </p:sp>
      <p:sp>
        <p:nvSpPr>
          <p:cNvPr id="27" name="Text 16"/>
          <p:cNvSpPr/>
          <p:nvPr/>
        </p:nvSpPr>
        <p:spPr>
          <a:xfrm>
            <a:off x="428863" y="7680007"/>
            <a:ext cx="13772674" cy="391954"/>
          </a:xfrm>
          <a:prstGeom prst="rect">
            <a:avLst/>
          </a:prstGeom>
          <a:noFill/>
          <a:ln/>
        </p:spPr>
        <p:txBody>
          <a:bodyPr wrap="square" lIns="0" tIns="0" rIns="0" bIns="0" rtlCol="0" anchor="t"/>
          <a:lstStyle/>
          <a:p>
            <a:pPr marL="0" indent="0" algn="l">
              <a:lnSpc>
                <a:spcPts val="1500"/>
              </a:lnSpc>
              <a:buNone/>
            </a:pPr>
            <a:r>
              <a:rPr lang="en-US" sz="950" dirty="0">
                <a:solidFill>
                  <a:srgbClr val="272525"/>
                </a:solidFill>
                <a:latin typeface="Inter" pitchFamily="34" charset="0"/>
                <a:ea typeface="Inter" pitchFamily="34" charset="-122"/>
                <a:cs typeface="Inter" pitchFamily="34" charset="-120"/>
              </a:rPr>
              <a:t>Our platform leverages Python as its foundation, with LangChain managing large language models and ensuring structured prompt execution. Gemini API and Ollama provide advanced natural language processing, </a:t>
            </a:r>
            <a:r>
              <a:rPr lang="en-US" sz="950" dirty="0" smtClean="0">
                <a:solidFill>
                  <a:srgbClr val="272525"/>
                </a:solidFill>
                <a:latin typeface="Inter" pitchFamily="34" charset="0"/>
                <a:ea typeface="Inter" pitchFamily="34" charset="-122"/>
                <a:cs typeface="Inter" pitchFamily="34" charset="-120"/>
              </a:rPr>
              <a:t>with </a:t>
            </a:r>
            <a:r>
              <a:rPr lang="en-US" sz="950" dirty="0">
                <a:solidFill>
                  <a:srgbClr val="272525"/>
                </a:solidFill>
                <a:latin typeface="Inter" pitchFamily="34" charset="0"/>
                <a:ea typeface="Inter" pitchFamily="34" charset="-122"/>
                <a:cs typeface="Inter" pitchFamily="34" charset="-120"/>
              </a:rPr>
              <a:t>Ollama running locally for fast, private responses. Streamlit creates a user-friendly interactive web interface.</a:t>
            </a:r>
            <a:endParaRPr lang="en-US" sz="950" dirty="0"/>
          </a:p>
        </p:txBody>
      </p:sp>
      <p:sp>
        <p:nvSpPr>
          <p:cNvPr id="28" name="Text 17"/>
          <p:cNvSpPr/>
          <p:nvPr/>
        </p:nvSpPr>
        <p:spPr>
          <a:xfrm>
            <a:off x="428863" y="8209717"/>
            <a:ext cx="13772674" cy="195977"/>
          </a:xfrm>
          <a:prstGeom prst="rect">
            <a:avLst/>
          </a:prstGeom>
          <a:noFill/>
          <a:ln/>
        </p:spPr>
        <p:txBody>
          <a:bodyPr wrap="none" lIns="0" tIns="0" rIns="0" bIns="0" rtlCol="0" anchor="t"/>
          <a:lstStyle/>
          <a:p>
            <a:pPr marL="0" indent="0" algn="l">
              <a:lnSpc>
                <a:spcPts val="1500"/>
              </a:lnSpc>
              <a:buNone/>
            </a:pPr>
            <a:r>
              <a:rPr lang="en-US" sz="950" dirty="0">
                <a:solidFill>
                  <a:srgbClr val="272525"/>
                </a:solidFill>
                <a:latin typeface="Inter" pitchFamily="34" charset="0"/>
                <a:ea typeface="Inter" pitchFamily="34" charset="-122"/>
                <a:cs typeface="Inter" pitchFamily="34" charset="-120"/>
              </a:rPr>
              <a:t>Additional libraries include TextBlob and Langdetect for NLP, gTTS for voice output, and PyTrends for fetching trending topics. Data visualization is handled through Pandas, NumPy, Matplotlib, Plotly, and Altair.</a:t>
            </a:r>
            <a:endParaRPr lang="en-US" sz="9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21876" y="851178"/>
            <a:ext cx="6777038" cy="676870"/>
          </a:xfrm>
          <a:prstGeom prst="rect">
            <a:avLst/>
          </a:prstGeom>
          <a:noFill/>
          <a:ln/>
        </p:spPr>
        <p:txBody>
          <a:bodyPr wrap="none" lIns="0" tIns="0" rIns="0" bIns="0" rtlCol="0" anchor="t"/>
          <a:lstStyle/>
          <a:p>
            <a:pPr marL="0" indent="0" algn="l">
              <a:lnSpc>
                <a:spcPts val="5300"/>
              </a:lnSpc>
              <a:buNone/>
            </a:pPr>
            <a:r>
              <a:rPr lang="en-US" sz="4250" b="1" dirty="0">
                <a:solidFill>
                  <a:srgbClr val="000000"/>
                </a:solidFill>
                <a:latin typeface="Petrona Bold" pitchFamily="34" charset="0"/>
                <a:ea typeface="Petrona Bold" pitchFamily="34" charset="-122"/>
                <a:cs typeface="Petrona Bold" pitchFamily="34" charset="-120"/>
              </a:rPr>
              <a:t>Key Features &amp; Capabilities</a:t>
            </a:r>
            <a:endParaRPr lang="en-US" sz="4250" dirty="0"/>
          </a:p>
        </p:txBody>
      </p:sp>
      <p:sp>
        <p:nvSpPr>
          <p:cNvPr id="3" name="Shape 1"/>
          <p:cNvSpPr/>
          <p:nvPr/>
        </p:nvSpPr>
        <p:spPr>
          <a:xfrm>
            <a:off x="721876" y="2172414"/>
            <a:ext cx="463987" cy="463987"/>
          </a:xfrm>
          <a:prstGeom prst="roundRect">
            <a:avLst>
              <a:gd name="adj" fmla="val 18671"/>
            </a:avLst>
          </a:prstGeom>
          <a:solidFill>
            <a:srgbClr val="CCEEFF"/>
          </a:solidFill>
          <a:ln w="7620">
            <a:solidFill>
              <a:srgbClr val="B2D4E5"/>
            </a:solidFill>
            <a:prstDash val="solid"/>
          </a:ln>
        </p:spPr>
      </p:sp>
      <p:pic>
        <p:nvPicPr>
          <p:cNvPr id="4" name="Image 0" descr="preencoded.png"/>
          <p:cNvPicPr>
            <a:picLocks noChangeAspect="1"/>
          </p:cNvPicPr>
          <p:nvPr/>
        </p:nvPicPr>
        <p:blipFill>
          <a:blip r:embed="rId3"/>
          <a:stretch>
            <a:fillRect/>
          </a:stretch>
        </p:blipFill>
        <p:spPr>
          <a:xfrm>
            <a:off x="791408" y="2201347"/>
            <a:ext cx="324803" cy="406003"/>
          </a:xfrm>
          <a:prstGeom prst="rect">
            <a:avLst/>
          </a:prstGeom>
        </p:spPr>
      </p:pic>
      <p:sp>
        <p:nvSpPr>
          <p:cNvPr id="5" name="Text 2"/>
          <p:cNvSpPr/>
          <p:nvPr/>
        </p:nvSpPr>
        <p:spPr>
          <a:xfrm>
            <a:off x="1392079" y="2172414"/>
            <a:ext cx="2707124" cy="338376"/>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Petrona Bold" pitchFamily="34" charset="0"/>
                <a:ea typeface="Petrona Bold" pitchFamily="34" charset="-122"/>
                <a:cs typeface="Petrona Bold" pitchFamily="34" charset="-120"/>
              </a:rPr>
              <a:t>AI-Powered Chatbot</a:t>
            </a:r>
            <a:endParaRPr lang="en-US" sz="2100" dirty="0"/>
          </a:p>
        </p:txBody>
      </p:sp>
      <p:sp>
        <p:nvSpPr>
          <p:cNvPr id="6" name="Text 3"/>
          <p:cNvSpPr/>
          <p:nvPr/>
        </p:nvSpPr>
        <p:spPr>
          <a:xfrm>
            <a:off x="1392079" y="2634496"/>
            <a:ext cx="3587829" cy="989767"/>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Automated customer support is available. The chatbot provides instant responses to inquiries.</a:t>
            </a:r>
            <a:endParaRPr lang="en-US" sz="1600" dirty="0"/>
          </a:p>
        </p:txBody>
      </p:sp>
      <p:sp>
        <p:nvSpPr>
          <p:cNvPr id="7" name="Shape 4"/>
          <p:cNvSpPr/>
          <p:nvPr/>
        </p:nvSpPr>
        <p:spPr>
          <a:xfrm>
            <a:off x="5186124" y="2172414"/>
            <a:ext cx="463987" cy="463987"/>
          </a:xfrm>
          <a:prstGeom prst="roundRect">
            <a:avLst>
              <a:gd name="adj" fmla="val 18671"/>
            </a:avLst>
          </a:prstGeom>
          <a:solidFill>
            <a:srgbClr val="CCEEFF"/>
          </a:solidFill>
          <a:ln w="7620">
            <a:solidFill>
              <a:srgbClr val="B2D4E5"/>
            </a:solidFill>
            <a:prstDash val="solid"/>
          </a:ln>
        </p:spPr>
      </p:sp>
      <p:pic>
        <p:nvPicPr>
          <p:cNvPr id="8" name="Image 1" descr="preencoded.png"/>
          <p:cNvPicPr>
            <a:picLocks noChangeAspect="1"/>
          </p:cNvPicPr>
          <p:nvPr/>
        </p:nvPicPr>
        <p:blipFill>
          <a:blip r:embed="rId4"/>
          <a:stretch>
            <a:fillRect/>
          </a:stretch>
        </p:blipFill>
        <p:spPr>
          <a:xfrm>
            <a:off x="5255657" y="2201347"/>
            <a:ext cx="324803" cy="406003"/>
          </a:xfrm>
          <a:prstGeom prst="rect">
            <a:avLst/>
          </a:prstGeom>
        </p:spPr>
      </p:pic>
      <p:sp>
        <p:nvSpPr>
          <p:cNvPr id="9" name="Text 5"/>
          <p:cNvSpPr/>
          <p:nvPr/>
        </p:nvSpPr>
        <p:spPr>
          <a:xfrm>
            <a:off x="5856327" y="2172414"/>
            <a:ext cx="3496866" cy="338376"/>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Petrona Bold" pitchFamily="34" charset="0"/>
                <a:ea typeface="Petrona Bold" pitchFamily="34" charset="-122"/>
                <a:cs typeface="Petrona Bold" pitchFamily="34" charset="-120"/>
              </a:rPr>
              <a:t>Social Media Post Generator</a:t>
            </a:r>
            <a:endParaRPr lang="en-US" sz="2100" dirty="0"/>
          </a:p>
        </p:txBody>
      </p:sp>
      <p:sp>
        <p:nvSpPr>
          <p:cNvPr id="10" name="Text 6"/>
          <p:cNvSpPr/>
          <p:nvPr/>
        </p:nvSpPr>
        <p:spPr>
          <a:xfrm>
            <a:off x="5856327" y="2634496"/>
            <a:ext cx="3587829" cy="989767"/>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Generate engaging content for social media. Create posts tailored for different platforms.</a:t>
            </a:r>
            <a:endParaRPr lang="en-US" sz="1600" dirty="0"/>
          </a:p>
        </p:txBody>
      </p:sp>
      <p:sp>
        <p:nvSpPr>
          <p:cNvPr id="11" name="Shape 7"/>
          <p:cNvSpPr/>
          <p:nvPr/>
        </p:nvSpPr>
        <p:spPr>
          <a:xfrm>
            <a:off x="9650373" y="2172414"/>
            <a:ext cx="463987" cy="463987"/>
          </a:xfrm>
          <a:prstGeom prst="roundRect">
            <a:avLst>
              <a:gd name="adj" fmla="val 18671"/>
            </a:avLst>
          </a:prstGeom>
          <a:solidFill>
            <a:srgbClr val="CCEEFF"/>
          </a:solidFill>
          <a:ln w="7620">
            <a:solidFill>
              <a:srgbClr val="B2D4E5"/>
            </a:solidFill>
            <a:prstDash val="solid"/>
          </a:ln>
        </p:spPr>
      </p:sp>
      <p:pic>
        <p:nvPicPr>
          <p:cNvPr id="12" name="Image 2" descr="preencoded.png"/>
          <p:cNvPicPr>
            <a:picLocks noChangeAspect="1"/>
          </p:cNvPicPr>
          <p:nvPr/>
        </p:nvPicPr>
        <p:blipFill>
          <a:blip r:embed="rId5"/>
          <a:stretch>
            <a:fillRect/>
          </a:stretch>
        </p:blipFill>
        <p:spPr>
          <a:xfrm>
            <a:off x="9719905" y="2201347"/>
            <a:ext cx="324803" cy="406003"/>
          </a:xfrm>
          <a:prstGeom prst="rect">
            <a:avLst/>
          </a:prstGeom>
        </p:spPr>
      </p:pic>
      <p:sp>
        <p:nvSpPr>
          <p:cNvPr id="13" name="Text 8"/>
          <p:cNvSpPr/>
          <p:nvPr/>
        </p:nvSpPr>
        <p:spPr>
          <a:xfrm>
            <a:off x="10320576" y="2172414"/>
            <a:ext cx="3099316" cy="338376"/>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Petrona Bold" pitchFamily="34" charset="0"/>
                <a:ea typeface="Petrona Bold" pitchFamily="34" charset="-122"/>
                <a:cs typeface="Petrona Bold" pitchFamily="34" charset="-120"/>
              </a:rPr>
              <a:t>Email Content Generator</a:t>
            </a:r>
            <a:endParaRPr lang="en-US" sz="2100" dirty="0"/>
          </a:p>
        </p:txBody>
      </p:sp>
      <p:sp>
        <p:nvSpPr>
          <p:cNvPr id="14" name="Text 9"/>
          <p:cNvSpPr/>
          <p:nvPr/>
        </p:nvSpPr>
        <p:spPr>
          <a:xfrm>
            <a:off x="10320576" y="2634496"/>
            <a:ext cx="3587829" cy="989767"/>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Create professional email content quickly. Includes options for images and logos.</a:t>
            </a:r>
            <a:endParaRPr lang="en-US" sz="1600" dirty="0"/>
          </a:p>
        </p:txBody>
      </p:sp>
      <p:sp>
        <p:nvSpPr>
          <p:cNvPr id="15" name="Text 10"/>
          <p:cNvSpPr/>
          <p:nvPr/>
        </p:nvSpPr>
        <p:spPr>
          <a:xfrm>
            <a:off x="721876" y="3933587"/>
            <a:ext cx="5414367" cy="676870"/>
          </a:xfrm>
          <a:prstGeom prst="rect">
            <a:avLst/>
          </a:prstGeom>
          <a:noFill/>
          <a:ln/>
        </p:spPr>
        <p:txBody>
          <a:bodyPr wrap="none" lIns="0" tIns="0" rIns="0" bIns="0" rtlCol="0" anchor="t"/>
          <a:lstStyle/>
          <a:p>
            <a:pPr marL="0" indent="0" algn="l">
              <a:lnSpc>
                <a:spcPts val="5300"/>
              </a:lnSpc>
              <a:buNone/>
            </a:pPr>
            <a:endParaRPr lang="en-US" sz="4250" dirty="0"/>
          </a:p>
        </p:txBody>
      </p:sp>
      <p:pic>
        <p:nvPicPr>
          <p:cNvPr id="16" name="Image 3" descr="preencoded.png"/>
          <p:cNvPicPr>
            <a:picLocks noChangeAspect="1"/>
          </p:cNvPicPr>
          <p:nvPr/>
        </p:nvPicPr>
        <p:blipFill>
          <a:blip r:embed="rId6"/>
          <a:stretch>
            <a:fillRect/>
          </a:stretch>
        </p:blipFill>
        <p:spPr>
          <a:xfrm>
            <a:off x="721876" y="4955858"/>
            <a:ext cx="515541" cy="515541"/>
          </a:xfrm>
          <a:prstGeom prst="rect">
            <a:avLst/>
          </a:prstGeom>
        </p:spPr>
      </p:pic>
      <p:sp>
        <p:nvSpPr>
          <p:cNvPr id="17" name="Text 11"/>
          <p:cNvSpPr/>
          <p:nvPr/>
        </p:nvSpPr>
        <p:spPr>
          <a:xfrm>
            <a:off x="1443633" y="4919782"/>
            <a:ext cx="2342912" cy="676751"/>
          </a:xfrm>
          <a:prstGeom prst="rect">
            <a:avLst/>
          </a:prstGeom>
          <a:noFill/>
          <a:ln/>
        </p:spPr>
        <p:txBody>
          <a:bodyPr wrap="square" lIns="0" tIns="0" rIns="0" bIns="0" rtlCol="0" anchor="t"/>
          <a:lstStyle/>
          <a:p>
            <a:pPr marL="0" indent="0" algn="l">
              <a:lnSpc>
                <a:spcPts val="2650"/>
              </a:lnSpc>
              <a:buNone/>
            </a:pPr>
            <a:r>
              <a:rPr lang="en-US" sz="2100" b="1" dirty="0">
                <a:solidFill>
                  <a:srgbClr val="272525"/>
                </a:solidFill>
                <a:latin typeface="Petrona Bold" pitchFamily="34" charset="0"/>
                <a:ea typeface="Petrona Bold" pitchFamily="34" charset="-122"/>
                <a:cs typeface="Petrona Bold" pitchFamily="34" charset="-120"/>
              </a:rPr>
              <a:t>Marketing Content Generator</a:t>
            </a:r>
            <a:endParaRPr lang="en-US" sz="2100" dirty="0"/>
          </a:p>
        </p:txBody>
      </p:sp>
      <p:sp>
        <p:nvSpPr>
          <p:cNvPr id="18" name="Text 12"/>
          <p:cNvSpPr/>
          <p:nvPr/>
        </p:nvSpPr>
        <p:spPr>
          <a:xfrm>
            <a:off x="1443633" y="5720239"/>
            <a:ext cx="2342912" cy="1649611"/>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AI creates compelling marketing content, including social media posts and email campaigns.</a:t>
            </a:r>
            <a:endParaRPr lang="en-US" sz="1600" dirty="0"/>
          </a:p>
        </p:txBody>
      </p:sp>
      <p:pic>
        <p:nvPicPr>
          <p:cNvPr id="19" name="Image 4" descr="preencoded.png"/>
          <p:cNvPicPr>
            <a:picLocks noChangeAspect="1"/>
          </p:cNvPicPr>
          <p:nvPr/>
        </p:nvPicPr>
        <p:blipFill>
          <a:blip r:embed="rId7"/>
          <a:stretch>
            <a:fillRect/>
          </a:stretch>
        </p:blipFill>
        <p:spPr>
          <a:xfrm>
            <a:off x="4095869" y="4955858"/>
            <a:ext cx="515541" cy="515541"/>
          </a:xfrm>
          <a:prstGeom prst="rect">
            <a:avLst/>
          </a:prstGeom>
        </p:spPr>
      </p:pic>
      <p:sp>
        <p:nvSpPr>
          <p:cNvPr id="20" name="Text 13"/>
          <p:cNvSpPr/>
          <p:nvPr/>
        </p:nvSpPr>
        <p:spPr>
          <a:xfrm>
            <a:off x="4817626" y="4919782"/>
            <a:ext cx="2342912" cy="338376"/>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Petrona Bold" pitchFamily="34" charset="0"/>
                <a:ea typeface="Petrona Bold" pitchFamily="34" charset="-122"/>
                <a:cs typeface="Petrona Bold" pitchFamily="34" charset="-120"/>
              </a:rPr>
              <a:t>Data Visualization</a:t>
            </a:r>
            <a:endParaRPr lang="en-US" sz="2100" dirty="0"/>
          </a:p>
        </p:txBody>
      </p:sp>
      <p:sp>
        <p:nvSpPr>
          <p:cNvPr id="21" name="Text 14"/>
          <p:cNvSpPr/>
          <p:nvPr/>
        </p:nvSpPr>
        <p:spPr>
          <a:xfrm>
            <a:off x="4817626" y="5381863"/>
            <a:ext cx="2342912" cy="1649611"/>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Interactive data visualization transforms complex data into understandable insights.</a:t>
            </a:r>
            <a:endParaRPr lang="en-US" sz="1600" dirty="0"/>
          </a:p>
        </p:txBody>
      </p:sp>
      <p:pic>
        <p:nvPicPr>
          <p:cNvPr id="22" name="Image 5" descr="preencoded.png"/>
          <p:cNvPicPr>
            <a:picLocks noChangeAspect="1"/>
          </p:cNvPicPr>
          <p:nvPr/>
        </p:nvPicPr>
        <p:blipFill>
          <a:blip r:embed="rId8"/>
          <a:stretch>
            <a:fillRect/>
          </a:stretch>
        </p:blipFill>
        <p:spPr>
          <a:xfrm>
            <a:off x="7469862" y="4955858"/>
            <a:ext cx="515541" cy="515541"/>
          </a:xfrm>
          <a:prstGeom prst="rect">
            <a:avLst/>
          </a:prstGeom>
        </p:spPr>
      </p:pic>
      <p:sp>
        <p:nvSpPr>
          <p:cNvPr id="23" name="Text 15"/>
          <p:cNvSpPr/>
          <p:nvPr/>
        </p:nvSpPr>
        <p:spPr>
          <a:xfrm>
            <a:off x="8191619" y="4919782"/>
            <a:ext cx="2342912" cy="338376"/>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Petrona Bold" pitchFamily="34" charset="0"/>
                <a:ea typeface="Petrona Bold" pitchFamily="34" charset="-122"/>
                <a:cs typeface="Petrona Bold" pitchFamily="34" charset="-120"/>
              </a:rPr>
              <a:t>Text-to-Speech</a:t>
            </a:r>
            <a:endParaRPr lang="en-US" sz="2100" dirty="0"/>
          </a:p>
        </p:txBody>
      </p:sp>
      <p:sp>
        <p:nvSpPr>
          <p:cNvPr id="24" name="Text 16"/>
          <p:cNvSpPr/>
          <p:nvPr/>
        </p:nvSpPr>
        <p:spPr>
          <a:xfrm>
            <a:off x="8191619" y="5381863"/>
            <a:ext cx="2342912" cy="1649611"/>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Enables multi-language voice output, enhancing content accessibility and user engagement.</a:t>
            </a:r>
            <a:endParaRPr lang="en-US" sz="1600" dirty="0"/>
          </a:p>
        </p:txBody>
      </p:sp>
      <p:pic>
        <p:nvPicPr>
          <p:cNvPr id="25" name="Image 6" descr="preencoded.png"/>
          <p:cNvPicPr>
            <a:picLocks noChangeAspect="1"/>
          </p:cNvPicPr>
          <p:nvPr/>
        </p:nvPicPr>
        <p:blipFill>
          <a:blip r:embed="rId9"/>
          <a:stretch>
            <a:fillRect/>
          </a:stretch>
        </p:blipFill>
        <p:spPr>
          <a:xfrm>
            <a:off x="10843855" y="4955858"/>
            <a:ext cx="515541" cy="515541"/>
          </a:xfrm>
          <a:prstGeom prst="rect">
            <a:avLst/>
          </a:prstGeom>
        </p:spPr>
      </p:pic>
      <p:sp>
        <p:nvSpPr>
          <p:cNvPr id="26" name="Text 17"/>
          <p:cNvSpPr/>
          <p:nvPr/>
        </p:nvSpPr>
        <p:spPr>
          <a:xfrm>
            <a:off x="11565612" y="4919782"/>
            <a:ext cx="2342912" cy="1015127"/>
          </a:xfrm>
          <a:prstGeom prst="rect">
            <a:avLst/>
          </a:prstGeom>
          <a:noFill/>
          <a:ln/>
        </p:spPr>
        <p:txBody>
          <a:bodyPr wrap="square" lIns="0" tIns="0" rIns="0" bIns="0" rtlCol="0" anchor="t"/>
          <a:lstStyle/>
          <a:p>
            <a:pPr marL="0" indent="0" algn="l">
              <a:lnSpc>
                <a:spcPts val="2650"/>
              </a:lnSpc>
              <a:buNone/>
            </a:pPr>
            <a:r>
              <a:rPr lang="en-US" sz="2100" b="1" dirty="0">
                <a:solidFill>
                  <a:srgbClr val="272525"/>
                </a:solidFill>
                <a:latin typeface="Petrona Bold" pitchFamily="34" charset="0"/>
                <a:ea typeface="Petrona Bold" pitchFamily="34" charset="-122"/>
                <a:cs typeface="Petrona Bold" pitchFamily="34" charset="-120"/>
              </a:rPr>
              <a:t>Text Analysis &amp; Sentiment Analysis</a:t>
            </a:r>
            <a:endParaRPr lang="en-US" sz="2100" dirty="0"/>
          </a:p>
        </p:txBody>
      </p:sp>
      <p:sp>
        <p:nvSpPr>
          <p:cNvPr id="27" name="Text 18"/>
          <p:cNvSpPr/>
          <p:nvPr/>
        </p:nvSpPr>
        <p:spPr>
          <a:xfrm>
            <a:off x="11565612" y="6058614"/>
            <a:ext cx="2342912" cy="1319689"/>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Offers real-time analysis and insights on brand perception and customer sentiment.</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62714" y="600313"/>
            <a:ext cx="10120432" cy="715089"/>
          </a:xfrm>
          <a:prstGeom prst="rect">
            <a:avLst/>
          </a:prstGeom>
          <a:noFill/>
          <a:ln/>
        </p:spPr>
        <p:txBody>
          <a:bodyPr wrap="none" lIns="0" tIns="0" rIns="0" bIns="0" rtlCol="0" anchor="t"/>
          <a:lstStyle/>
          <a:p>
            <a:pPr marL="0" indent="0" algn="l">
              <a:lnSpc>
                <a:spcPts val="5600"/>
              </a:lnSpc>
              <a:buNone/>
            </a:pPr>
            <a:r>
              <a:rPr lang="en-US" sz="4500" b="1" dirty="0">
                <a:solidFill>
                  <a:srgbClr val="000000"/>
                </a:solidFill>
                <a:latin typeface="Petrona Bold" pitchFamily="34" charset="0"/>
                <a:ea typeface="Petrona Bold" pitchFamily="34" charset="-122"/>
                <a:cs typeface="Petrona Bold" pitchFamily="34" charset="-120"/>
              </a:rPr>
              <a:t>Marketing Content Generator Features</a:t>
            </a:r>
            <a:endParaRPr lang="en-US" sz="4500" dirty="0"/>
          </a:p>
        </p:txBody>
      </p:sp>
      <p:sp>
        <p:nvSpPr>
          <p:cNvPr id="3" name="Text 1"/>
          <p:cNvSpPr/>
          <p:nvPr/>
        </p:nvSpPr>
        <p:spPr>
          <a:xfrm>
            <a:off x="2402086" y="1751290"/>
            <a:ext cx="2860477" cy="357545"/>
          </a:xfrm>
          <a:prstGeom prst="rect">
            <a:avLst/>
          </a:prstGeom>
          <a:noFill/>
          <a:ln/>
        </p:spPr>
        <p:txBody>
          <a:bodyPr wrap="none" lIns="0" tIns="0" rIns="0" bIns="0" rtlCol="0" anchor="t"/>
          <a:lstStyle/>
          <a:p>
            <a:pPr marL="0" indent="0" algn="r">
              <a:lnSpc>
                <a:spcPts val="2800"/>
              </a:lnSpc>
              <a:buNone/>
            </a:pPr>
            <a:r>
              <a:rPr lang="en-US" sz="2250" b="1" dirty="0">
                <a:solidFill>
                  <a:srgbClr val="272525"/>
                </a:solidFill>
                <a:latin typeface="Petrona Bold" pitchFamily="34" charset="0"/>
                <a:ea typeface="Petrona Bold" pitchFamily="34" charset="-122"/>
                <a:cs typeface="Petrona Bold" pitchFamily="34" charset="-120"/>
              </a:rPr>
              <a:t>AI Chatbot</a:t>
            </a:r>
            <a:endParaRPr lang="en-US" sz="2250" dirty="0"/>
          </a:p>
        </p:txBody>
      </p:sp>
      <p:sp>
        <p:nvSpPr>
          <p:cNvPr id="4" name="Text 2"/>
          <p:cNvSpPr/>
          <p:nvPr/>
        </p:nvSpPr>
        <p:spPr>
          <a:xfrm>
            <a:off x="762714" y="2239566"/>
            <a:ext cx="4499848" cy="348734"/>
          </a:xfrm>
          <a:prstGeom prst="rect">
            <a:avLst/>
          </a:prstGeom>
          <a:noFill/>
          <a:ln/>
        </p:spPr>
        <p:txBody>
          <a:bodyPr wrap="none" lIns="0" tIns="0" rIns="0" bIns="0" rtlCol="0" anchor="t"/>
          <a:lstStyle/>
          <a:p>
            <a:pPr marL="0" indent="0" algn="r">
              <a:lnSpc>
                <a:spcPts val="2700"/>
              </a:lnSpc>
              <a:buNone/>
            </a:pPr>
            <a:r>
              <a:rPr lang="en-US" sz="1700" dirty="0">
                <a:solidFill>
                  <a:srgbClr val="272525"/>
                </a:solidFill>
                <a:latin typeface="Inter" pitchFamily="34" charset="0"/>
                <a:ea typeface="Inter" pitchFamily="34" charset="-122"/>
                <a:cs typeface="Inter" pitchFamily="34" charset="-120"/>
              </a:rPr>
              <a:t>Instant support and responses.</a:t>
            </a:r>
            <a:endParaRPr lang="en-US" sz="1700" dirty="0"/>
          </a:p>
        </p:txBody>
      </p:sp>
      <p:sp>
        <p:nvSpPr>
          <p:cNvPr id="5" name="Text 3"/>
          <p:cNvSpPr/>
          <p:nvPr/>
        </p:nvSpPr>
        <p:spPr>
          <a:xfrm>
            <a:off x="762714" y="2719030"/>
            <a:ext cx="4499848" cy="348734"/>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272525"/>
                </a:solidFill>
                <a:latin typeface="Inter" pitchFamily="34" charset="0"/>
                <a:ea typeface="Inter" pitchFamily="34" charset="-122"/>
                <a:cs typeface="Inter" pitchFamily="34" charset="-120"/>
              </a:rPr>
              <a:t>Automated support</a:t>
            </a:r>
            <a:endParaRPr lang="en-US" sz="1700" dirty="0"/>
          </a:p>
        </p:txBody>
      </p:sp>
      <p:sp>
        <p:nvSpPr>
          <p:cNvPr id="6" name="Text 4"/>
          <p:cNvSpPr/>
          <p:nvPr/>
        </p:nvSpPr>
        <p:spPr>
          <a:xfrm>
            <a:off x="762714" y="3143964"/>
            <a:ext cx="4499848" cy="348734"/>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272525"/>
                </a:solidFill>
                <a:latin typeface="Inter" pitchFamily="34" charset="0"/>
                <a:ea typeface="Inter" pitchFamily="34" charset="-122"/>
                <a:cs typeface="Inter" pitchFamily="34" charset="-120"/>
              </a:rPr>
              <a:t>Instant answers</a:t>
            </a:r>
            <a:endParaRPr lang="en-US" sz="1700" dirty="0"/>
          </a:p>
        </p:txBody>
      </p:sp>
      <p:pic>
        <p:nvPicPr>
          <p:cNvPr id="7" name="Image 0" descr="preencoded.png"/>
          <p:cNvPicPr>
            <a:picLocks noChangeAspect="1"/>
          </p:cNvPicPr>
          <p:nvPr/>
        </p:nvPicPr>
        <p:blipFill>
          <a:blip r:embed="rId3"/>
          <a:stretch>
            <a:fillRect/>
          </a:stretch>
        </p:blipFill>
        <p:spPr>
          <a:xfrm>
            <a:off x="5480447" y="2855476"/>
            <a:ext cx="3669387" cy="3669387"/>
          </a:xfrm>
          <a:prstGeom prst="rect">
            <a:avLst/>
          </a:prstGeom>
        </p:spPr>
      </p:pic>
      <p:sp>
        <p:nvSpPr>
          <p:cNvPr id="8" name="Shape 5"/>
          <p:cNvSpPr/>
          <p:nvPr/>
        </p:nvSpPr>
        <p:spPr>
          <a:xfrm>
            <a:off x="6159698" y="2888337"/>
            <a:ext cx="544830" cy="544830"/>
          </a:xfrm>
          <a:prstGeom prst="roundRect">
            <a:avLst>
              <a:gd name="adj" fmla="val 1676643"/>
            </a:avLst>
          </a:prstGeom>
          <a:solidFill>
            <a:srgbClr val="CCEEFF"/>
          </a:solidFill>
          <a:ln w="7620">
            <a:solidFill>
              <a:srgbClr val="B2D4E5"/>
            </a:solidFill>
            <a:prstDash val="solid"/>
          </a:ln>
        </p:spPr>
      </p:sp>
      <p:pic>
        <p:nvPicPr>
          <p:cNvPr id="9" name="Image 1" descr="preencoded.png"/>
          <p:cNvPicPr>
            <a:picLocks noChangeAspect="1"/>
          </p:cNvPicPr>
          <p:nvPr/>
        </p:nvPicPr>
        <p:blipFill>
          <a:blip r:embed="rId4"/>
          <a:stretch>
            <a:fillRect/>
          </a:stretch>
        </p:blipFill>
        <p:spPr>
          <a:xfrm>
            <a:off x="6309479" y="3007519"/>
            <a:ext cx="245150" cy="306467"/>
          </a:xfrm>
          <a:prstGeom prst="rect">
            <a:avLst/>
          </a:prstGeom>
        </p:spPr>
      </p:pic>
      <p:sp>
        <p:nvSpPr>
          <p:cNvPr id="10" name="Text 6"/>
          <p:cNvSpPr/>
          <p:nvPr/>
        </p:nvSpPr>
        <p:spPr>
          <a:xfrm>
            <a:off x="9367718" y="1751290"/>
            <a:ext cx="2860477" cy="357545"/>
          </a:xfrm>
          <a:prstGeom prst="rect">
            <a:avLst/>
          </a:prstGeom>
          <a:noFill/>
          <a:ln/>
        </p:spPr>
        <p:txBody>
          <a:bodyPr wrap="none" lIns="0" tIns="0" rIns="0" bIns="0" rtlCol="0" anchor="t"/>
          <a:lstStyle/>
          <a:p>
            <a:pPr marL="0" indent="0" algn="l">
              <a:lnSpc>
                <a:spcPts val="2800"/>
              </a:lnSpc>
              <a:buNone/>
            </a:pPr>
            <a:r>
              <a:rPr lang="en-US" sz="2250" b="1" dirty="0">
                <a:solidFill>
                  <a:srgbClr val="272525"/>
                </a:solidFill>
                <a:latin typeface="Petrona Bold" pitchFamily="34" charset="0"/>
                <a:ea typeface="Petrona Bold" pitchFamily="34" charset="-122"/>
                <a:cs typeface="Petrona Bold" pitchFamily="34" charset="-120"/>
              </a:rPr>
              <a:t>Social Media</a:t>
            </a:r>
            <a:endParaRPr lang="en-US" sz="2250" dirty="0"/>
          </a:p>
        </p:txBody>
      </p:sp>
      <p:sp>
        <p:nvSpPr>
          <p:cNvPr id="11" name="Text 7"/>
          <p:cNvSpPr/>
          <p:nvPr/>
        </p:nvSpPr>
        <p:spPr>
          <a:xfrm>
            <a:off x="9367718" y="2239566"/>
            <a:ext cx="4499967" cy="348734"/>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latin typeface="Inter" pitchFamily="34" charset="0"/>
                <a:ea typeface="Inter" pitchFamily="34" charset="-122"/>
                <a:cs typeface="Inter" pitchFamily="34" charset="-120"/>
              </a:rPr>
              <a:t>Tailored content for engagement.</a:t>
            </a:r>
            <a:endParaRPr lang="en-US" sz="1700" dirty="0"/>
          </a:p>
        </p:txBody>
      </p:sp>
      <p:sp>
        <p:nvSpPr>
          <p:cNvPr id="12" name="Text 8"/>
          <p:cNvSpPr/>
          <p:nvPr/>
        </p:nvSpPr>
        <p:spPr>
          <a:xfrm>
            <a:off x="9367718" y="2719030"/>
            <a:ext cx="4499967" cy="348734"/>
          </a:xfrm>
          <a:prstGeom prst="rect">
            <a:avLst/>
          </a:prstGeom>
          <a:noFill/>
          <a:ln/>
        </p:spPr>
        <p:txBody>
          <a:bodyPr wrap="none" lIns="0" tIns="0" rIns="0" bIns="0" rtlCol="0" anchor="t"/>
          <a:lstStyle/>
          <a:p>
            <a:pPr marL="342900" indent="-342900" algn="l">
              <a:lnSpc>
                <a:spcPts val="2700"/>
              </a:lnSpc>
              <a:buSzPct val="100000"/>
              <a:buFont typeface="+mj-lt"/>
              <a:buAutoNum type="arabicPeriod"/>
            </a:pPr>
            <a:r>
              <a:rPr lang="en-US" sz="1700" dirty="0">
                <a:solidFill>
                  <a:srgbClr val="272525"/>
                </a:solidFill>
                <a:latin typeface="Inter" pitchFamily="34" charset="0"/>
                <a:ea typeface="Inter" pitchFamily="34" charset="-122"/>
                <a:cs typeface="Inter" pitchFamily="34" charset="-120"/>
              </a:rPr>
              <a:t>Platform-specific posts</a:t>
            </a:r>
            <a:endParaRPr lang="en-US" sz="1700" dirty="0"/>
          </a:p>
        </p:txBody>
      </p:sp>
      <p:sp>
        <p:nvSpPr>
          <p:cNvPr id="13" name="Text 9"/>
          <p:cNvSpPr/>
          <p:nvPr/>
        </p:nvSpPr>
        <p:spPr>
          <a:xfrm>
            <a:off x="9367718" y="3143964"/>
            <a:ext cx="4499967" cy="348734"/>
          </a:xfrm>
          <a:prstGeom prst="rect">
            <a:avLst/>
          </a:prstGeom>
          <a:noFill/>
          <a:ln/>
        </p:spPr>
        <p:txBody>
          <a:bodyPr wrap="none" lIns="0" tIns="0" rIns="0" bIns="0" rtlCol="0" anchor="t"/>
          <a:lstStyle/>
          <a:p>
            <a:pPr marL="342900" indent="-342900" algn="l">
              <a:lnSpc>
                <a:spcPts val="2700"/>
              </a:lnSpc>
              <a:buSzPct val="100000"/>
              <a:buFont typeface="+mj-lt"/>
              <a:buAutoNum type="arabicPeriod" startAt="2"/>
            </a:pPr>
            <a:r>
              <a:rPr lang="en-US" sz="1700" dirty="0">
                <a:solidFill>
                  <a:srgbClr val="272525"/>
                </a:solidFill>
                <a:latin typeface="Inter" pitchFamily="34" charset="0"/>
                <a:ea typeface="Inter" pitchFamily="34" charset="-122"/>
                <a:cs typeface="Inter" pitchFamily="34" charset="-120"/>
              </a:rPr>
              <a:t>Enhanced engagement</a:t>
            </a:r>
            <a:endParaRPr lang="en-US" sz="1700" dirty="0"/>
          </a:p>
        </p:txBody>
      </p:sp>
      <p:pic>
        <p:nvPicPr>
          <p:cNvPr id="14" name="Image 2" descr="preencoded.png"/>
          <p:cNvPicPr>
            <a:picLocks noChangeAspect="1"/>
          </p:cNvPicPr>
          <p:nvPr/>
        </p:nvPicPr>
        <p:blipFill>
          <a:blip r:embed="rId5"/>
          <a:stretch>
            <a:fillRect/>
          </a:stretch>
        </p:blipFill>
        <p:spPr>
          <a:xfrm>
            <a:off x="5480447" y="2855476"/>
            <a:ext cx="3669387" cy="3669387"/>
          </a:xfrm>
          <a:prstGeom prst="rect">
            <a:avLst/>
          </a:prstGeom>
        </p:spPr>
      </p:pic>
      <p:sp>
        <p:nvSpPr>
          <p:cNvPr id="15" name="Shape 10"/>
          <p:cNvSpPr/>
          <p:nvPr/>
        </p:nvSpPr>
        <p:spPr>
          <a:xfrm>
            <a:off x="7925633" y="2888337"/>
            <a:ext cx="544830" cy="544830"/>
          </a:xfrm>
          <a:prstGeom prst="roundRect">
            <a:avLst>
              <a:gd name="adj" fmla="val 1676643"/>
            </a:avLst>
          </a:prstGeom>
          <a:solidFill>
            <a:srgbClr val="CCEEFF"/>
          </a:solidFill>
          <a:ln w="7620">
            <a:solidFill>
              <a:srgbClr val="B2D4E5"/>
            </a:solidFill>
            <a:prstDash val="solid"/>
          </a:ln>
        </p:spPr>
      </p:sp>
      <p:pic>
        <p:nvPicPr>
          <p:cNvPr id="16" name="Image 3" descr="preencoded.png"/>
          <p:cNvPicPr>
            <a:picLocks noChangeAspect="1"/>
          </p:cNvPicPr>
          <p:nvPr/>
        </p:nvPicPr>
        <p:blipFill>
          <a:blip r:embed="rId6"/>
          <a:stretch>
            <a:fillRect/>
          </a:stretch>
        </p:blipFill>
        <p:spPr>
          <a:xfrm>
            <a:off x="8075414" y="3007519"/>
            <a:ext cx="245150" cy="306467"/>
          </a:xfrm>
          <a:prstGeom prst="rect">
            <a:avLst/>
          </a:prstGeom>
        </p:spPr>
      </p:pic>
      <p:sp>
        <p:nvSpPr>
          <p:cNvPr id="17" name="Text 11"/>
          <p:cNvSpPr/>
          <p:nvPr/>
        </p:nvSpPr>
        <p:spPr>
          <a:xfrm>
            <a:off x="9585722" y="3819525"/>
            <a:ext cx="2860477" cy="357545"/>
          </a:xfrm>
          <a:prstGeom prst="rect">
            <a:avLst/>
          </a:prstGeom>
          <a:noFill/>
          <a:ln/>
        </p:spPr>
        <p:txBody>
          <a:bodyPr wrap="none" lIns="0" tIns="0" rIns="0" bIns="0" rtlCol="0" anchor="t"/>
          <a:lstStyle/>
          <a:p>
            <a:pPr marL="0" indent="0" algn="l">
              <a:lnSpc>
                <a:spcPts val="2800"/>
              </a:lnSpc>
              <a:buNone/>
            </a:pPr>
            <a:r>
              <a:rPr lang="en-US" sz="2250" b="1" dirty="0">
                <a:solidFill>
                  <a:srgbClr val="272525"/>
                </a:solidFill>
                <a:latin typeface="Petrona Bold" pitchFamily="34" charset="0"/>
                <a:ea typeface="Petrona Bold" pitchFamily="34" charset="-122"/>
                <a:cs typeface="Petrona Bold" pitchFamily="34" charset="-120"/>
              </a:rPr>
              <a:t>Email Content</a:t>
            </a:r>
            <a:endParaRPr lang="en-US" sz="2250" dirty="0"/>
          </a:p>
        </p:txBody>
      </p:sp>
      <p:sp>
        <p:nvSpPr>
          <p:cNvPr id="18" name="Text 12"/>
          <p:cNvSpPr/>
          <p:nvPr/>
        </p:nvSpPr>
        <p:spPr>
          <a:xfrm>
            <a:off x="9585722" y="4307800"/>
            <a:ext cx="4281964" cy="348734"/>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latin typeface="Inter" pitchFamily="34" charset="0"/>
                <a:ea typeface="Inter" pitchFamily="34" charset="-122"/>
                <a:cs typeface="Inter" pitchFamily="34" charset="-120"/>
              </a:rPr>
              <a:t>Professional, quick email creation.</a:t>
            </a:r>
            <a:endParaRPr lang="en-US" sz="1700" dirty="0"/>
          </a:p>
        </p:txBody>
      </p:sp>
      <p:sp>
        <p:nvSpPr>
          <p:cNvPr id="19" name="Text 13"/>
          <p:cNvSpPr/>
          <p:nvPr/>
        </p:nvSpPr>
        <p:spPr>
          <a:xfrm>
            <a:off x="9585722" y="4787265"/>
            <a:ext cx="4281964" cy="348734"/>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272525"/>
                </a:solidFill>
                <a:latin typeface="Inter" pitchFamily="34" charset="0"/>
                <a:ea typeface="Inter" pitchFamily="34" charset="-122"/>
                <a:cs typeface="Inter" pitchFamily="34" charset="-120"/>
              </a:rPr>
              <a:t>Images and logos</a:t>
            </a:r>
            <a:endParaRPr lang="en-US" sz="1700" dirty="0"/>
          </a:p>
        </p:txBody>
      </p:sp>
      <p:sp>
        <p:nvSpPr>
          <p:cNvPr id="20" name="Text 14"/>
          <p:cNvSpPr/>
          <p:nvPr/>
        </p:nvSpPr>
        <p:spPr>
          <a:xfrm>
            <a:off x="9585722" y="5212199"/>
            <a:ext cx="4281964" cy="348734"/>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272525"/>
                </a:solidFill>
                <a:latin typeface="Inter" pitchFamily="34" charset="0"/>
                <a:ea typeface="Inter" pitchFamily="34" charset="-122"/>
                <a:cs typeface="Inter" pitchFamily="34" charset="-120"/>
              </a:rPr>
              <a:t>Professional content</a:t>
            </a:r>
            <a:endParaRPr lang="en-US" sz="1700" dirty="0"/>
          </a:p>
        </p:txBody>
      </p:sp>
      <p:pic>
        <p:nvPicPr>
          <p:cNvPr id="21" name="Image 4" descr="preencoded.png"/>
          <p:cNvPicPr>
            <a:picLocks noChangeAspect="1"/>
          </p:cNvPicPr>
          <p:nvPr/>
        </p:nvPicPr>
        <p:blipFill>
          <a:blip r:embed="rId7"/>
          <a:stretch>
            <a:fillRect/>
          </a:stretch>
        </p:blipFill>
        <p:spPr>
          <a:xfrm>
            <a:off x="5480447" y="2855476"/>
            <a:ext cx="3669387" cy="3669387"/>
          </a:xfrm>
          <a:prstGeom prst="rect">
            <a:avLst/>
          </a:prstGeom>
        </p:spPr>
      </p:pic>
      <p:sp>
        <p:nvSpPr>
          <p:cNvPr id="22" name="Shape 15"/>
          <p:cNvSpPr/>
          <p:nvPr/>
        </p:nvSpPr>
        <p:spPr>
          <a:xfrm>
            <a:off x="8808601" y="4417695"/>
            <a:ext cx="544830" cy="544830"/>
          </a:xfrm>
          <a:prstGeom prst="roundRect">
            <a:avLst>
              <a:gd name="adj" fmla="val 1676643"/>
            </a:avLst>
          </a:prstGeom>
          <a:solidFill>
            <a:srgbClr val="CCEEFF"/>
          </a:solidFill>
          <a:ln w="7620">
            <a:solidFill>
              <a:srgbClr val="B2D4E5"/>
            </a:solidFill>
            <a:prstDash val="solid"/>
          </a:ln>
        </p:spPr>
      </p:sp>
      <p:pic>
        <p:nvPicPr>
          <p:cNvPr id="23" name="Image 5" descr="preencoded.png"/>
          <p:cNvPicPr>
            <a:picLocks noChangeAspect="1"/>
          </p:cNvPicPr>
          <p:nvPr/>
        </p:nvPicPr>
        <p:blipFill>
          <a:blip r:embed="rId8"/>
          <a:stretch>
            <a:fillRect/>
          </a:stretch>
        </p:blipFill>
        <p:spPr>
          <a:xfrm>
            <a:off x="8958382" y="4536877"/>
            <a:ext cx="245150" cy="306467"/>
          </a:xfrm>
          <a:prstGeom prst="rect">
            <a:avLst/>
          </a:prstGeom>
        </p:spPr>
      </p:pic>
      <p:sp>
        <p:nvSpPr>
          <p:cNvPr id="24" name="Text 16"/>
          <p:cNvSpPr/>
          <p:nvPr/>
        </p:nvSpPr>
        <p:spPr>
          <a:xfrm>
            <a:off x="9367718" y="5887760"/>
            <a:ext cx="2860477" cy="357545"/>
          </a:xfrm>
          <a:prstGeom prst="rect">
            <a:avLst/>
          </a:prstGeom>
          <a:noFill/>
          <a:ln/>
        </p:spPr>
        <p:txBody>
          <a:bodyPr wrap="none" lIns="0" tIns="0" rIns="0" bIns="0" rtlCol="0" anchor="t"/>
          <a:lstStyle/>
          <a:p>
            <a:pPr marL="0" indent="0" algn="l">
              <a:lnSpc>
                <a:spcPts val="2800"/>
              </a:lnSpc>
              <a:buNone/>
            </a:pPr>
            <a:r>
              <a:rPr lang="en-US" sz="2250" b="1" dirty="0">
                <a:solidFill>
                  <a:srgbClr val="272525"/>
                </a:solidFill>
                <a:latin typeface="Petrona Bold" pitchFamily="34" charset="0"/>
                <a:ea typeface="Petrona Bold" pitchFamily="34" charset="-122"/>
                <a:cs typeface="Petrona Bold" pitchFamily="34" charset="-120"/>
              </a:rPr>
              <a:t>Text Analysis</a:t>
            </a:r>
            <a:endParaRPr lang="en-US" sz="2250" dirty="0"/>
          </a:p>
        </p:txBody>
      </p:sp>
      <p:sp>
        <p:nvSpPr>
          <p:cNvPr id="25" name="Text 17"/>
          <p:cNvSpPr/>
          <p:nvPr/>
        </p:nvSpPr>
        <p:spPr>
          <a:xfrm>
            <a:off x="9367718" y="6376035"/>
            <a:ext cx="4499967" cy="348734"/>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latin typeface="Inter" pitchFamily="34" charset="0"/>
                <a:ea typeface="Inter" pitchFamily="34" charset="-122"/>
                <a:cs typeface="Inter" pitchFamily="34" charset="-120"/>
              </a:rPr>
              <a:t>Real-time insights on sentiment.</a:t>
            </a:r>
            <a:endParaRPr lang="en-US" sz="1700" dirty="0"/>
          </a:p>
        </p:txBody>
      </p:sp>
      <p:sp>
        <p:nvSpPr>
          <p:cNvPr id="26" name="Text 18"/>
          <p:cNvSpPr/>
          <p:nvPr/>
        </p:nvSpPr>
        <p:spPr>
          <a:xfrm>
            <a:off x="9367718" y="6855500"/>
            <a:ext cx="4499967" cy="348734"/>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272525"/>
                </a:solidFill>
                <a:latin typeface="Inter" pitchFamily="34" charset="0"/>
                <a:ea typeface="Inter" pitchFamily="34" charset="-122"/>
                <a:cs typeface="Inter" pitchFamily="34" charset="-120"/>
              </a:rPr>
              <a:t>Brand perception</a:t>
            </a:r>
            <a:endParaRPr lang="en-US" sz="1700" dirty="0"/>
          </a:p>
        </p:txBody>
      </p:sp>
      <p:sp>
        <p:nvSpPr>
          <p:cNvPr id="27" name="Text 19"/>
          <p:cNvSpPr/>
          <p:nvPr/>
        </p:nvSpPr>
        <p:spPr>
          <a:xfrm>
            <a:off x="9367718" y="7280434"/>
            <a:ext cx="4499967" cy="348734"/>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272525"/>
                </a:solidFill>
                <a:latin typeface="Inter" pitchFamily="34" charset="0"/>
                <a:ea typeface="Inter" pitchFamily="34" charset="-122"/>
                <a:cs typeface="Inter" pitchFamily="34" charset="-120"/>
              </a:rPr>
              <a:t>Customer sentiment</a:t>
            </a:r>
            <a:endParaRPr lang="en-US" sz="1700" dirty="0"/>
          </a:p>
        </p:txBody>
      </p:sp>
      <p:pic>
        <p:nvPicPr>
          <p:cNvPr id="28" name="Image 6" descr="preencoded.png"/>
          <p:cNvPicPr>
            <a:picLocks noChangeAspect="1"/>
          </p:cNvPicPr>
          <p:nvPr/>
        </p:nvPicPr>
        <p:blipFill>
          <a:blip r:embed="rId9"/>
          <a:stretch>
            <a:fillRect/>
          </a:stretch>
        </p:blipFill>
        <p:spPr>
          <a:xfrm>
            <a:off x="5480447" y="2855476"/>
            <a:ext cx="3669387" cy="3669387"/>
          </a:xfrm>
          <a:prstGeom prst="rect">
            <a:avLst/>
          </a:prstGeom>
        </p:spPr>
      </p:pic>
      <p:sp>
        <p:nvSpPr>
          <p:cNvPr id="29" name="Shape 20"/>
          <p:cNvSpPr/>
          <p:nvPr/>
        </p:nvSpPr>
        <p:spPr>
          <a:xfrm>
            <a:off x="7925633" y="5947053"/>
            <a:ext cx="544830" cy="544830"/>
          </a:xfrm>
          <a:prstGeom prst="roundRect">
            <a:avLst>
              <a:gd name="adj" fmla="val 1676643"/>
            </a:avLst>
          </a:prstGeom>
          <a:solidFill>
            <a:srgbClr val="CCEEFF"/>
          </a:solidFill>
          <a:ln w="7620">
            <a:solidFill>
              <a:srgbClr val="B2D4E5"/>
            </a:solidFill>
            <a:prstDash val="solid"/>
          </a:ln>
        </p:spPr>
      </p:sp>
      <p:pic>
        <p:nvPicPr>
          <p:cNvPr id="30" name="Image 7" descr="preencoded.png"/>
          <p:cNvPicPr>
            <a:picLocks noChangeAspect="1"/>
          </p:cNvPicPr>
          <p:nvPr/>
        </p:nvPicPr>
        <p:blipFill>
          <a:blip r:embed="rId10"/>
          <a:stretch>
            <a:fillRect/>
          </a:stretch>
        </p:blipFill>
        <p:spPr>
          <a:xfrm>
            <a:off x="8075414" y="6066234"/>
            <a:ext cx="245150" cy="306467"/>
          </a:xfrm>
          <a:prstGeom prst="rect">
            <a:avLst/>
          </a:prstGeom>
        </p:spPr>
      </p:pic>
      <p:sp>
        <p:nvSpPr>
          <p:cNvPr id="31" name="Text 21"/>
          <p:cNvSpPr/>
          <p:nvPr/>
        </p:nvSpPr>
        <p:spPr>
          <a:xfrm>
            <a:off x="2402086" y="6339959"/>
            <a:ext cx="2860477" cy="357545"/>
          </a:xfrm>
          <a:prstGeom prst="rect">
            <a:avLst/>
          </a:prstGeom>
          <a:noFill/>
          <a:ln/>
        </p:spPr>
        <p:txBody>
          <a:bodyPr wrap="none" lIns="0" tIns="0" rIns="0" bIns="0" rtlCol="0" anchor="t"/>
          <a:lstStyle/>
          <a:p>
            <a:pPr marL="0" indent="0" algn="r">
              <a:lnSpc>
                <a:spcPts val="2800"/>
              </a:lnSpc>
              <a:buNone/>
            </a:pPr>
            <a:r>
              <a:rPr lang="en-US" sz="2250" b="1" dirty="0">
                <a:solidFill>
                  <a:srgbClr val="272525"/>
                </a:solidFill>
                <a:latin typeface="Petrona Bold" pitchFamily="34" charset="0"/>
                <a:ea typeface="Petrona Bold" pitchFamily="34" charset="-122"/>
                <a:cs typeface="Petrona Bold" pitchFamily="34" charset="-120"/>
              </a:rPr>
              <a:t>Data Visualization</a:t>
            </a:r>
            <a:endParaRPr lang="en-US" sz="2250" dirty="0"/>
          </a:p>
        </p:txBody>
      </p:sp>
      <p:sp>
        <p:nvSpPr>
          <p:cNvPr id="32" name="Text 22"/>
          <p:cNvSpPr/>
          <p:nvPr/>
        </p:nvSpPr>
        <p:spPr>
          <a:xfrm>
            <a:off x="762714" y="6828234"/>
            <a:ext cx="4499848" cy="348734"/>
          </a:xfrm>
          <a:prstGeom prst="rect">
            <a:avLst/>
          </a:prstGeom>
          <a:noFill/>
          <a:ln/>
        </p:spPr>
        <p:txBody>
          <a:bodyPr wrap="none" lIns="0" tIns="0" rIns="0" bIns="0" rtlCol="0" anchor="t"/>
          <a:lstStyle/>
          <a:p>
            <a:pPr marL="0" indent="0" algn="r">
              <a:lnSpc>
                <a:spcPts val="2700"/>
              </a:lnSpc>
              <a:buNone/>
            </a:pPr>
            <a:r>
              <a:rPr lang="en-US" sz="1700" dirty="0">
                <a:solidFill>
                  <a:srgbClr val="272525"/>
                </a:solidFill>
                <a:latin typeface="Inter" pitchFamily="34" charset="0"/>
                <a:ea typeface="Inter" pitchFamily="34" charset="-122"/>
                <a:cs typeface="Inter" pitchFamily="34" charset="-120"/>
              </a:rPr>
              <a:t>Transforms data into insights.</a:t>
            </a:r>
            <a:endParaRPr lang="en-US" sz="1700" dirty="0"/>
          </a:p>
        </p:txBody>
      </p:sp>
      <p:pic>
        <p:nvPicPr>
          <p:cNvPr id="33" name="Image 8" descr="preencoded.png"/>
          <p:cNvPicPr>
            <a:picLocks noChangeAspect="1"/>
          </p:cNvPicPr>
          <p:nvPr/>
        </p:nvPicPr>
        <p:blipFill>
          <a:blip r:embed="rId11"/>
          <a:stretch>
            <a:fillRect/>
          </a:stretch>
        </p:blipFill>
        <p:spPr>
          <a:xfrm>
            <a:off x="5480447" y="2855476"/>
            <a:ext cx="3669387" cy="3669387"/>
          </a:xfrm>
          <a:prstGeom prst="rect">
            <a:avLst/>
          </a:prstGeom>
        </p:spPr>
      </p:pic>
      <p:sp>
        <p:nvSpPr>
          <p:cNvPr id="34" name="Shape 23"/>
          <p:cNvSpPr/>
          <p:nvPr/>
        </p:nvSpPr>
        <p:spPr>
          <a:xfrm>
            <a:off x="6159698" y="5947053"/>
            <a:ext cx="544830" cy="544830"/>
          </a:xfrm>
          <a:prstGeom prst="roundRect">
            <a:avLst>
              <a:gd name="adj" fmla="val 1676643"/>
            </a:avLst>
          </a:prstGeom>
          <a:solidFill>
            <a:srgbClr val="CCEEFF"/>
          </a:solidFill>
          <a:ln w="7620">
            <a:solidFill>
              <a:srgbClr val="B2D4E5"/>
            </a:solidFill>
            <a:prstDash val="solid"/>
          </a:ln>
        </p:spPr>
      </p:sp>
      <p:pic>
        <p:nvPicPr>
          <p:cNvPr id="35" name="Image 9" descr="preencoded.png"/>
          <p:cNvPicPr>
            <a:picLocks noChangeAspect="1"/>
          </p:cNvPicPr>
          <p:nvPr/>
        </p:nvPicPr>
        <p:blipFill>
          <a:blip r:embed="rId12"/>
          <a:stretch>
            <a:fillRect/>
          </a:stretch>
        </p:blipFill>
        <p:spPr>
          <a:xfrm>
            <a:off x="6309479" y="6066234"/>
            <a:ext cx="245150" cy="306467"/>
          </a:xfrm>
          <a:prstGeom prst="rect">
            <a:avLst/>
          </a:prstGeom>
        </p:spPr>
      </p:pic>
      <p:sp>
        <p:nvSpPr>
          <p:cNvPr id="36" name="Text 24"/>
          <p:cNvSpPr/>
          <p:nvPr/>
        </p:nvSpPr>
        <p:spPr>
          <a:xfrm>
            <a:off x="2184083" y="4271724"/>
            <a:ext cx="2860477" cy="357545"/>
          </a:xfrm>
          <a:prstGeom prst="rect">
            <a:avLst/>
          </a:prstGeom>
          <a:noFill/>
          <a:ln/>
        </p:spPr>
        <p:txBody>
          <a:bodyPr wrap="none" lIns="0" tIns="0" rIns="0" bIns="0" rtlCol="0" anchor="t"/>
          <a:lstStyle/>
          <a:p>
            <a:pPr marL="0" indent="0" algn="r">
              <a:lnSpc>
                <a:spcPts val="2800"/>
              </a:lnSpc>
              <a:buNone/>
            </a:pPr>
            <a:r>
              <a:rPr lang="en-US" sz="2250" b="1" dirty="0">
                <a:solidFill>
                  <a:srgbClr val="272525"/>
                </a:solidFill>
                <a:latin typeface="Petrona Bold" pitchFamily="34" charset="0"/>
                <a:ea typeface="Petrona Bold" pitchFamily="34" charset="-122"/>
                <a:cs typeface="Petrona Bold" pitchFamily="34" charset="-120"/>
              </a:rPr>
              <a:t>Text-to-Speech</a:t>
            </a:r>
            <a:endParaRPr lang="en-US" sz="2250" dirty="0"/>
          </a:p>
        </p:txBody>
      </p:sp>
      <p:sp>
        <p:nvSpPr>
          <p:cNvPr id="37" name="Text 25"/>
          <p:cNvSpPr/>
          <p:nvPr/>
        </p:nvSpPr>
        <p:spPr>
          <a:xfrm>
            <a:off x="762714" y="4760000"/>
            <a:ext cx="4281845" cy="348734"/>
          </a:xfrm>
          <a:prstGeom prst="rect">
            <a:avLst/>
          </a:prstGeom>
          <a:noFill/>
          <a:ln/>
        </p:spPr>
        <p:txBody>
          <a:bodyPr wrap="none" lIns="0" tIns="0" rIns="0" bIns="0" rtlCol="0" anchor="t"/>
          <a:lstStyle/>
          <a:p>
            <a:pPr marL="0" indent="0" algn="r">
              <a:lnSpc>
                <a:spcPts val="2700"/>
              </a:lnSpc>
              <a:buNone/>
            </a:pPr>
            <a:r>
              <a:rPr lang="en-US" sz="1700" dirty="0">
                <a:solidFill>
                  <a:srgbClr val="272525"/>
                </a:solidFill>
                <a:latin typeface="Inter" pitchFamily="34" charset="0"/>
                <a:ea typeface="Inter" pitchFamily="34" charset="-122"/>
                <a:cs typeface="Inter" pitchFamily="34" charset="-120"/>
              </a:rPr>
              <a:t>Multi-language output for engagement.</a:t>
            </a:r>
            <a:endParaRPr lang="en-US" sz="1700" dirty="0"/>
          </a:p>
        </p:txBody>
      </p:sp>
      <p:pic>
        <p:nvPicPr>
          <p:cNvPr id="38" name="Image 10" descr="preencoded.png"/>
          <p:cNvPicPr>
            <a:picLocks noChangeAspect="1"/>
          </p:cNvPicPr>
          <p:nvPr/>
        </p:nvPicPr>
        <p:blipFill>
          <a:blip r:embed="rId13"/>
          <a:stretch>
            <a:fillRect/>
          </a:stretch>
        </p:blipFill>
        <p:spPr>
          <a:xfrm>
            <a:off x="5480447" y="2855476"/>
            <a:ext cx="3669387" cy="3669387"/>
          </a:xfrm>
          <a:prstGeom prst="rect">
            <a:avLst/>
          </a:prstGeom>
        </p:spPr>
      </p:pic>
      <p:sp>
        <p:nvSpPr>
          <p:cNvPr id="39" name="Shape 26"/>
          <p:cNvSpPr/>
          <p:nvPr/>
        </p:nvSpPr>
        <p:spPr>
          <a:xfrm>
            <a:off x="5276731" y="4417695"/>
            <a:ext cx="544830" cy="544830"/>
          </a:xfrm>
          <a:prstGeom prst="roundRect">
            <a:avLst>
              <a:gd name="adj" fmla="val 1676643"/>
            </a:avLst>
          </a:prstGeom>
          <a:solidFill>
            <a:srgbClr val="CCEEFF"/>
          </a:solidFill>
          <a:ln w="7620">
            <a:solidFill>
              <a:srgbClr val="B2D4E5"/>
            </a:solidFill>
            <a:prstDash val="solid"/>
          </a:ln>
        </p:spPr>
      </p:sp>
      <p:pic>
        <p:nvPicPr>
          <p:cNvPr id="40" name="Image 11" descr="preencoded.png"/>
          <p:cNvPicPr>
            <a:picLocks noChangeAspect="1"/>
          </p:cNvPicPr>
          <p:nvPr/>
        </p:nvPicPr>
        <p:blipFill>
          <a:blip r:embed="rId14"/>
          <a:stretch>
            <a:fillRect/>
          </a:stretch>
        </p:blipFill>
        <p:spPr>
          <a:xfrm>
            <a:off x="5426512" y="4536877"/>
            <a:ext cx="245150" cy="30646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79941" y="486489"/>
            <a:ext cx="3935849" cy="450056"/>
          </a:xfrm>
          <a:prstGeom prst="rect">
            <a:avLst/>
          </a:prstGeom>
          <a:noFill/>
          <a:ln/>
        </p:spPr>
        <p:txBody>
          <a:bodyPr wrap="none" lIns="0" tIns="0" rIns="0" bIns="0" rtlCol="0" anchor="t"/>
          <a:lstStyle/>
          <a:p>
            <a:pPr marL="0" indent="0" algn="l">
              <a:lnSpc>
                <a:spcPts val="3500"/>
              </a:lnSpc>
              <a:buNone/>
            </a:pPr>
            <a:r>
              <a:rPr lang="en-US" sz="2800" b="1" dirty="0">
                <a:solidFill>
                  <a:srgbClr val="000000"/>
                </a:solidFill>
                <a:latin typeface="Petrona Bold" pitchFamily="34" charset="0"/>
                <a:ea typeface="Petrona Bold" pitchFamily="34" charset="-122"/>
                <a:cs typeface="Petrona Bold" pitchFamily="34" charset="-120"/>
              </a:rPr>
              <a:t>Implementation Details</a:t>
            </a:r>
            <a:endParaRPr lang="en-US" sz="2800" dirty="0"/>
          </a:p>
        </p:txBody>
      </p:sp>
      <p:sp>
        <p:nvSpPr>
          <p:cNvPr id="3" name="Shape 1"/>
          <p:cNvSpPr/>
          <p:nvPr/>
        </p:nvSpPr>
        <p:spPr>
          <a:xfrm>
            <a:off x="479941" y="1210747"/>
            <a:ext cx="4465439" cy="1035487"/>
          </a:xfrm>
          <a:prstGeom prst="roundRect">
            <a:avLst>
              <a:gd name="adj" fmla="val 5563"/>
            </a:avLst>
          </a:prstGeom>
          <a:solidFill>
            <a:srgbClr val="CCEEFF"/>
          </a:solidFill>
          <a:ln w="7620">
            <a:solidFill>
              <a:srgbClr val="B2D4E5"/>
            </a:solidFill>
            <a:prstDash val="solid"/>
          </a:ln>
        </p:spPr>
      </p:sp>
      <p:sp>
        <p:nvSpPr>
          <p:cNvPr id="4" name="Text 2"/>
          <p:cNvSpPr/>
          <p:nvPr/>
        </p:nvSpPr>
        <p:spPr>
          <a:xfrm>
            <a:off x="624602" y="1355408"/>
            <a:ext cx="1799987" cy="225028"/>
          </a:xfrm>
          <a:prstGeom prst="rect">
            <a:avLst/>
          </a:prstGeom>
          <a:noFill/>
          <a:ln/>
        </p:spPr>
        <p:txBody>
          <a:bodyPr wrap="none" lIns="0" tIns="0" rIns="0" bIns="0" rtlCol="0" anchor="t"/>
          <a:lstStyle/>
          <a:p>
            <a:pPr marL="0" indent="0" algn="l">
              <a:lnSpc>
                <a:spcPts val="1750"/>
              </a:lnSpc>
              <a:buNone/>
            </a:pPr>
            <a:r>
              <a:rPr lang="en-US" sz="1400" b="1" dirty="0">
                <a:solidFill>
                  <a:srgbClr val="272525"/>
                </a:solidFill>
                <a:latin typeface="Petrona Bold" pitchFamily="34" charset="0"/>
                <a:ea typeface="Petrona Bold" pitchFamily="34" charset="-122"/>
                <a:cs typeface="Petrona Bold" pitchFamily="34" charset="-120"/>
              </a:rPr>
              <a:t>AI Chatbot</a:t>
            </a:r>
            <a:endParaRPr lang="en-US" sz="1400" dirty="0"/>
          </a:p>
        </p:txBody>
      </p:sp>
      <p:sp>
        <p:nvSpPr>
          <p:cNvPr id="5" name="Text 3"/>
          <p:cNvSpPr/>
          <p:nvPr/>
        </p:nvSpPr>
        <p:spPr>
          <a:xfrm>
            <a:off x="624602" y="1662708"/>
            <a:ext cx="4176117" cy="438864"/>
          </a:xfrm>
          <a:prstGeom prst="rect">
            <a:avLst/>
          </a:prstGeom>
          <a:noFill/>
          <a:ln/>
        </p:spPr>
        <p:txBody>
          <a:bodyPr wrap="square" lIns="0" tIns="0" rIns="0" bIns="0" rtlCol="0" anchor="t"/>
          <a:lstStyle/>
          <a:p>
            <a:pPr marL="0" indent="0" algn="l">
              <a:lnSpc>
                <a:spcPts val="1700"/>
              </a:lnSpc>
              <a:buNone/>
            </a:pPr>
            <a:r>
              <a:rPr lang="en-US" sz="1050" dirty="0">
                <a:solidFill>
                  <a:srgbClr val="272525"/>
                </a:solidFill>
                <a:latin typeface="Inter" pitchFamily="34" charset="0"/>
                <a:ea typeface="Inter" pitchFamily="34" charset="-122"/>
                <a:cs typeface="Inter" pitchFamily="34" charset="-120"/>
              </a:rPr>
              <a:t>The AI Chatbot uses advanced NLP. This provides instant and relevant answers. It improves user engagement.</a:t>
            </a:r>
            <a:endParaRPr lang="en-US" sz="1050" dirty="0"/>
          </a:p>
        </p:txBody>
      </p:sp>
      <p:sp>
        <p:nvSpPr>
          <p:cNvPr id="6" name="Shape 4"/>
          <p:cNvSpPr/>
          <p:nvPr/>
        </p:nvSpPr>
        <p:spPr>
          <a:xfrm>
            <a:off x="5082421" y="1210747"/>
            <a:ext cx="4465439" cy="1035487"/>
          </a:xfrm>
          <a:prstGeom prst="roundRect">
            <a:avLst>
              <a:gd name="adj" fmla="val 5563"/>
            </a:avLst>
          </a:prstGeom>
          <a:solidFill>
            <a:srgbClr val="CCEEFF"/>
          </a:solidFill>
          <a:ln w="7620">
            <a:solidFill>
              <a:srgbClr val="B2D4E5"/>
            </a:solidFill>
            <a:prstDash val="solid"/>
          </a:ln>
        </p:spPr>
      </p:sp>
      <p:sp>
        <p:nvSpPr>
          <p:cNvPr id="7" name="Text 5"/>
          <p:cNvSpPr/>
          <p:nvPr/>
        </p:nvSpPr>
        <p:spPr>
          <a:xfrm>
            <a:off x="5227082" y="1355408"/>
            <a:ext cx="1799987" cy="225028"/>
          </a:xfrm>
          <a:prstGeom prst="rect">
            <a:avLst/>
          </a:prstGeom>
          <a:noFill/>
          <a:ln/>
        </p:spPr>
        <p:txBody>
          <a:bodyPr wrap="none" lIns="0" tIns="0" rIns="0" bIns="0" rtlCol="0" anchor="t"/>
          <a:lstStyle/>
          <a:p>
            <a:pPr marL="0" indent="0" algn="l">
              <a:lnSpc>
                <a:spcPts val="1750"/>
              </a:lnSpc>
              <a:buNone/>
            </a:pPr>
            <a:r>
              <a:rPr lang="en-US" sz="1400" b="1" dirty="0">
                <a:solidFill>
                  <a:srgbClr val="272525"/>
                </a:solidFill>
                <a:latin typeface="Petrona Bold" pitchFamily="34" charset="0"/>
                <a:ea typeface="Petrona Bold" pitchFamily="34" charset="-122"/>
                <a:cs typeface="Petrona Bold" pitchFamily="34" charset="-120"/>
              </a:rPr>
              <a:t>Email Generation</a:t>
            </a:r>
            <a:endParaRPr lang="en-US" sz="1400" dirty="0"/>
          </a:p>
        </p:txBody>
      </p:sp>
      <p:sp>
        <p:nvSpPr>
          <p:cNvPr id="8" name="Text 6"/>
          <p:cNvSpPr/>
          <p:nvPr/>
        </p:nvSpPr>
        <p:spPr>
          <a:xfrm>
            <a:off x="5227082" y="1662708"/>
            <a:ext cx="4176117" cy="438864"/>
          </a:xfrm>
          <a:prstGeom prst="rect">
            <a:avLst/>
          </a:prstGeom>
          <a:noFill/>
          <a:ln/>
        </p:spPr>
        <p:txBody>
          <a:bodyPr wrap="square" lIns="0" tIns="0" rIns="0" bIns="0" rtlCol="0" anchor="t"/>
          <a:lstStyle/>
          <a:p>
            <a:pPr marL="0" indent="0" algn="l">
              <a:lnSpc>
                <a:spcPts val="1700"/>
              </a:lnSpc>
              <a:buNone/>
            </a:pPr>
            <a:r>
              <a:rPr lang="en-US" sz="1050" dirty="0">
                <a:solidFill>
                  <a:srgbClr val="272525"/>
                </a:solidFill>
                <a:latin typeface="Inter" pitchFamily="34" charset="0"/>
                <a:ea typeface="Inter" pitchFamily="34" charset="-122"/>
                <a:cs typeface="Inter" pitchFamily="34" charset="-120"/>
              </a:rPr>
              <a:t>Email content generation quickly crafts content. It includes image and logo support for emails.</a:t>
            </a:r>
            <a:endParaRPr lang="en-US" sz="1050" dirty="0"/>
          </a:p>
        </p:txBody>
      </p:sp>
      <p:sp>
        <p:nvSpPr>
          <p:cNvPr id="9" name="Shape 7"/>
          <p:cNvSpPr/>
          <p:nvPr/>
        </p:nvSpPr>
        <p:spPr>
          <a:xfrm>
            <a:off x="9684901" y="1210747"/>
            <a:ext cx="4465439" cy="1035487"/>
          </a:xfrm>
          <a:prstGeom prst="roundRect">
            <a:avLst>
              <a:gd name="adj" fmla="val 5563"/>
            </a:avLst>
          </a:prstGeom>
          <a:solidFill>
            <a:srgbClr val="CCEEFF"/>
          </a:solidFill>
          <a:ln w="7620">
            <a:solidFill>
              <a:srgbClr val="B2D4E5"/>
            </a:solidFill>
            <a:prstDash val="solid"/>
          </a:ln>
        </p:spPr>
      </p:sp>
      <p:sp>
        <p:nvSpPr>
          <p:cNvPr id="10" name="Text 8"/>
          <p:cNvSpPr/>
          <p:nvPr/>
        </p:nvSpPr>
        <p:spPr>
          <a:xfrm>
            <a:off x="9829562" y="1355408"/>
            <a:ext cx="1799987" cy="225028"/>
          </a:xfrm>
          <a:prstGeom prst="rect">
            <a:avLst/>
          </a:prstGeom>
          <a:noFill/>
          <a:ln/>
        </p:spPr>
        <p:txBody>
          <a:bodyPr wrap="none" lIns="0" tIns="0" rIns="0" bIns="0" rtlCol="0" anchor="t"/>
          <a:lstStyle/>
          <a:p>
            <a:pPr marL="0" indent="0" algn="l">
              <a:lnSpc>
                <a:spcPts val="1750"/>
              </a:lnSpc>
              <a:buNone/>
            </a:pPr>
            <a:r>
              <a:rPr lang="en-US" sz="1400" b="1" dirty="0">
                <a:solidFill>
                  <a:srgbClr val="272525"/>
                </a:solidFill>
                <a:latin typeface="Petrona Bold" pitchFamily="34" charset="0"/>
                <a:ea typeface="Petrona Bold" pitchFamily="34" charset="-122"/>
                <a:cs typeface="Petrona Bold" pitchFamily="34" charset="-120"/>
              </a:rPr>
              <a:t>Social Media Posts</a:t>
            </a:r>
            <a:endParaRPr lang="en-US" sz="1400" dirty="0"/>
          </a:p>
        </p:txBody>
      </p:sp>
      <p:sp>
        <p:nvSpPr>
          <p:cNvPr id="11" name="Text 9"/>
          <p:cNvSpPr/>
          <p:nvPr/>
        </p:nvSpPr>
        <p:spPr>
          <a:xfrm>
            <a:off x="9829562" y="1662708"/>
            <a:ext cx="4176117" cy="438864"/>
          </a:xfrm>
          <a:prstGeom prst="rect">
            <a:avLst/>
          </a:prstGeom>
          <a:noFill/>
          <a:ln/>
        </p:spPr>
        <p:txBody>
          <a:bodyPr wrap="square" lIns="0" tIns="0" rIns="0" bIns="0" rtlCol="0" anchor="t"/>
          <a:lstStyle/>
          <a:p>
            <a:pPr marL="0" indent="0" algn="l">
              <a:lnSpc>
                <a:spcPts val="1700"/>
              </a:lnSpc>
              <a:buNone/>
            </a:pPr>
            <a:r>
              <a:rPr lang="en-US" sz="1050" dirty="0">
                <a:solidFill>
                  <a:srgbClr val="272525"/>
                </a:solidFill>
                <a:latin typeface="Inter" pitchFamily="34" charset="0"/>
                <a:ea typeface="Inter" pitchFamily="34" charset="-122"/>
                <a:cs typeface="Inter" pitchFamily="34" charset="-120"/>
              </a:rPr>
              <a:t>Posts are dynamically generated for platforms. This provides high engagement and relevance.</a:t>
            </a:r>
            <a:endParaRPr lang="en-US" sz="1050" dirty="0"/>
          </a:p>
        </p:txBody>
      </p:sp>
      <p:pic>
        <p:nvPicPr>
          <p:cNvPr id="12" name="Image 0" descr="preencoded.png"/>
          <p:cNvPicPr>
            <a:picLocks noChangeAspect="1"/>
          </p:cNvPicPr>
          <p:nvPr/>
        </p:nvPicPr>
        <p:blipFill>
          <a:blip r:embed="rId3"/>
          <a:stretch>
            <a:fillRect/>
          </a:stretch>
        </p:blipFill>
        <p:spPr>
          <a:xfrm>
            <a:off x="479941" y="2400419"/>
            <a:ext cx="685681" cy="1335643"/>
          </a:xfrm>
          <a:prstGeom prst="rect">
            <a:avLst/>
          </a:prstGeom>
        </p:spPr>
      </p:pic>
      <p:sp>
        <p:nvSpPr>
          <p:cNvPr id="13" name="Text 10"/>
          <p:cNvSpPr/>
          <p:nvPr/>
        </p:nvSpPr>
        <p:spPr>
          <a:xfrm>
            <a:off x="1371243" y="2537460"/>
            <a:ext cx="2258258" cy="225028"/>
          </a:xfrm>
          <a:prstGeom prst="rect">
            <a:avLst/>
          </a:prstGeom>
          <a:noFill/>
          <a:ln/>
        </p:spPr>
        <p:txBody>
          <a:bodyPr wrap="none" lIns="0" tIns="0" rIns="0" bIns="0" rtlCol="0" anchor="t"/>
          <a:lstStyle/>
          <a:p>
            <a:pPr marL="0" indent="0" algn="l">
              <a:lnSpc>
                <a:spcPts val="1750"/>
              </a:lnSpc>
              <a:buNone/>
            </a:pPr>
            <a:r>
              <a:rPr lang="en-US" sz="1400" b="1" dirty="0">
                <a:solidFill>
                  <a:srgbClr val="272525"/>
                </a:solidFill>
                <a:latin typeface="Petrona Bold" pitchFamily="34" charset="0"/>
                <a:ea typeface="Petrona Bold" pitchFamily="34" charset="-122"/>
                <a:cs typeface="Petrona Bold" pitchFamily="34" charset="-120"/>
              </a:rPr>
              <a:t>Content Generation System</a:t>
            </a:r>
            <a:endParaRPr lang="en-US" sz="1400" dirty="0"/>
          </a:p>
        </p:txBody>
      </p:sp>
      <p:sp>
        <p:nvSpPr>
          <p:cNvPr id="14" name="Text 11"/>
          <p:cNvSpPr/>
          <p:nvPr/>
        </p:nvSpPr>
        <p:spPr>
          <a:xfrm>
            <a:off x="1371243" y="2844760"/>
            <a:ext cx="12779216" cy="219432"/>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272525"/>
                </a:solidFill>
                <a:latin typeface="Inter" pitchFamily="34" charset="0"/>
                <a:ea typeface="Inter" pitchFamily="34" charset="-122"/>
                <a:cs typeface="Inter" pitchFamily="34" charset="-120"/>
              </a:rPr>
              <a:t>Multiple AI models for diverse creation</a:t>
            </a:r>
            <a:endParaRPr lang="en-US" sz="1050" dirty="0"/>
          </a:p>
        </p:txBody>
      </p:sp>
      <p:sp>
        <p:nvSpPr>
          <p:cNvPr id="15" name="Text 12"/>
          <p:cNvSpPr/>
          <p:nvPr/>
        </p:nvSpPr>
        <p:spPr>
          <a:xfrm>
            <a:off x="1371243" y="3112175"/>
            <a:ext cx="12779216" cy="219432"/>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272525"/>
                </a:solidFill>
                <a:latin typeface="Inter" pitchFamily="34" charset="0"/>
                <a:ea typeface="Inter" pitchFamily="34" charset="-122"/>
                <a:cs typeface="Inter" pitchFamily="34" charset="-120"/>
              </a:rPr>
              <a:t>Marketing-focused prompt templates</a:t>
            </a:r>
            <a:endParaRPr lang="en-US" sz="1050" dirty="0"/>
          </a:p>
        </p:txBody>
      </p:sp>
      <p:sp>
        <p:nvSpPr>
          <p:cNvPr id="16" name="Text 13"/>
          <p:cNvSpPr/>
          <p:nvPr/>
        </p:nvSpPr>
        <p:spPr>
          <a:xfrm>
            <a:off x="1371243" y="3379589"/>
            <a:ext cx="12779216" cy="219432"/>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272525"/>
                </a:solidFill>
                <a:latin typeface="Inter" pitchFamily="34" charset="0"/>
                <a:ea typeface="Inter" pitchFamily="34" charset="-122"/>
                <a:cs typeface="Inter" pitchFamily="34" charset="-120"/>
              </a:rPr>
              <a:t>Real-time generation with context awareness</a:t>
            </a:r>
            <a:endParaRPr lang="en-US" sz="1050" dirty="0"/>
          </a:p>
        </p:txBody>
      </p:sp>
      <p:pic>
        <p:nvPicPr>
          <p:cNvPr id="17" name="Image 1" descr="preencoded.png"/>
          <p:cNvPicPr>
            <a:picLocks noChangeAspect="1"/>
          </p:cNvPicPr>
          <p:nvPr/>
        </p:nvPicPr>
        <p:blipFill>
          <a:blip r:embed="rId4"/>
          <a:stretch>
            <a:fillRect/>
          </a:stretch>
        </p:blipFill>
        <p:spPr>
          <a:xfrm>
            <a:off x="479941" y="3736062"/>
            <a:ext cx="685681" cy="1335643"/>
          </a:xfrm>
          <a:prstGeom prst="rect">
            <a:avLst/>
          </a:prstGeom>
        </p:spPr>
      </p:pic>
      <p:sp>
        <p:nvSpPr>
          <p:cNvPr id="18" name="Text 14"/>
          <p:cNvSpPr/>
          <p:nvPr/>
        </p:nvSpPr>
        <p:spPr>
          <a:xfrm>
            <a:off x="1371243" y="3873103"/>
            <a:ext cx="2214801" cy="225028"/>
          </a:xfrm>
          <a:prstGeom prst="rect">
            <a:avLst/>
          </a:prstGeom>
          <a:noFill/>
          <a:ln/>
        </p:spPr>
        <p:txBody>
          <a:bodyPr wrap="none" lIns="0" tIns="0" rIns="0" bIns="0" rtlCol="0" anchor="t"/>
          <a:lstStyle/>
          <a:p>
            <a:pPr marL="0" indent="0" algn="l">
              <a:lnSpc>
                <a:spcPts val="1750"/>
              </a:lnSpc>
              <a:buNone/>
            </a:pPr>
            <a:r>
              <a:rPr lang="en-US" sz="1400" b="1" dirty="0">
                <a:solidFill>
                  <a:srgbClr val="272525"/>
                </a:solidFill>
                <a:latin typeface="Petrona Bold" pitchFamily="34" charset="0"/>
                <a:ea typeface="Petrona Bold" pitchFamily="34" charset="-122"/>
                <a:cs typeface="Petrona Bold" pitchFamily="34" charset="-120"/>
              </a:rPr>
              <a:t>Sentiment Analysis Engine</a:t>
            </a:r>
            <a:endParaRPr lang="en-US" sz="1400" dirty="0"/>
          </a:p>
        </p:txBody>
      </p:sp>
      <p:sp>
        <p:nvSpPr>
          <p:cNvPr id="19" name="Text 15"/>
          <p:cNvSpPr/>
          <p:nvPr/>
        </p:nvSpPr>
        <p:spPr>
          <a:xfrm>
            <a:off x="1371243" y="4180403"/>
            <a:ext cx="12779216" cy="219432"/>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272525"/>
                </a:solidFill>
                <a:latin typeface="Inter" pitchFamily="34" charset="0"/>
                <a:ea typeface="Inter" pitchFamily="34" charset="-122"/>
                <a:cs typeface="Inter" pitchFamily="34" charset="-120"/>
              </a:rPr>
              <a:t>Advanced emotion detection</a:t>
            </a:r>
            <a:endParaRPr lang="en-US" sz="1050" dirty="0"/>
          </a:p>
        </p:txBody>
      </p:sp>
      <p:sp>
        <p:nvSpPr>
          <p:cNvPr id="20" name="Text 16"/>
          <p:cNvSpPr/>
          <p:nvPr/>
        </p:nvSpPr>
        <p:spPr>
          <a:xfrm>
            <a:off x="1371243" y="4447818"/>
            <a:ext cx="12779216" cy="219432"/>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272525"/>
                </a:solidFill>
                <a:latin typeface="Inter" pitchFamily="34" charset="0"/>
                <a:ea typeface="Inter" pitchFamily="34" charset="-122"/>
                <a:cs typeface="Inter" pitchFamily="34" charset="-120"/>
              </a:rPr>
              <a:t>Comprehensive emotion mapping</a:t>
            </a:r>
            <a:endParaRPr lang="en-US" sz="1050" dirty="0"/>
          </a:p>
        </p:txBody>
      </p:sp>
      <p:sp>
        <p:nvSpPr>
          <p:cNvPr id="21" name="Text 17"/>
          <p:cNvSpPr/>
          <p:nvPr/>
        </p:nvSpPr>
        <p:spPr>
          <a:xfrm>
            <a:off x="1371243" y="4715232"/>
            <a:ext cx="12779216" cy="219432"/>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272525"/>
                </a:solidFill>
                <a:latin typeface="Inter" pitchFamily="34" charset="0"/>
                <a:ea typeface="Inter" pitchFamily="34" charset="-122"/>
                <a:cs typeface="Inter" pitchFamily="34" charset="-120"/>
              </a:rPr>
              <a:t>Real-time sentiment scoring</a:t>
            </a:r>
            <a:endParaRPr lang="en-US" sz="1050" dirty="0"/>
          </a:p>
        </p:txBody>
      </p:sp>
      <p:pic>
        <p:nvPicPr>
          <p:cNvPr id="22" name="Image 2" descr="preencoded.png"/>
          <p:cNvPicPr>
            <a:picLocks noChangeAspect="1"/>
          </p:cNvPicPr>
          <p:nvPr/>
        </p:nvPicPr>
        <p:blipFill>
          <a:blip r:embed="rId5"/>
          <a:stretch>
            <a:fillRect/>
          </a:stretch>
        </p:blipFill>
        <p:spPr>
          <a:xfrm>
            <a:off x="479941" y="5071705"/>
            <a:ext cx="685681" cy="1335643"/>
          </a:xfrm>
          <a:prstGeom prst="rect">
            <a:avLst/>
          </a:prstGeom>
        </p:spPr>
      </p:pic>
      <p:sp>
        <p:nvSpPr>
          <p:cNvPr id="23" name="Text 18"/>
          <p:cNvSpPr/>
          <p:nvPr/>
        </p:nvSpPr>
        <p:spPr>
          <a:xfrm>
            <a:off x="1371243" y="5208746"/>
            <a:ext cx="1864162" cy="225028"/>
          </a:xfrm>
          <a:prstGeom prst="rect">
            <a:avLst/>
          </a:prstGeom>
          <a:noFill/>
          <a:ln/>
        </p:spPr>
        <p:txBody>
          <a:bodyPr wrap="none" lIns="0" tIns="0" rIns="0" bIns="0" rtlCol="0" anchor="t"/>
          <a:lstStyle/>
          <a:p>
            <a:pPr marL="0" indent="0" algn="l">
              <a:lnSpc>
                <a:spcPts val="1750"/>
              </a:lnSpc>
              <a:buNone/>
            </a:pPr>
            <a:r>
              <a:rPr lang="en-US" sz="1400" b="1" dirty="0">
                <a:solidFill>
                  <a:srgbClr val="272525"/>
                </a:solidFill>
                <a:latin typeface="Petrona Bold" pitchFamily="34" charset="0"/>
                <a:ea typeface="Petrona Bold" pitchFamily="34" charset="-122"/>
                <a:cs typeface="Petrona Bold" pitchFamily="34" charset="-120"/>
              </a:rPr>
              <a:t>Text-to-Speech System</a:t>
            </a:r>
            <a:endParaRPr lang="en-US" sz="1400" dirty="0"/>
          </a:p>
        </p:txBody>
      </p:sp>
      <p:sp>
        <p:nvSpPr>
          <p:cNvPr id="24" name="Text 19"/>
          <p:cNvSpPr/>
          <p:nvPr/>
        </p:nvSpPr>
        <p:spPr>
          <a:xfrm>
            <a:off x="1371243" y="5516047"/>
            <a:ext cx="12779216" cy="219432"/>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272525"/>
                </a:solidFill>
                <a:latin typeface="Inter" pitchFamily="34" charset="0"/>
                <a:ea typeface="Inter" pitchFamily="34" charset="-122"/>
                <a:cs typeface="Inter" pitchFamily="34" charset="-120"/>
              </a:rPr>
              <a:t>Multi-language support</a:t>
            </a:r>
            <a:endParaRPr lang="en-US" sz="1050" dirty="0"/>
          </a:p>
        </p:txBody>
      </p:sp>
      <p:sp>
        <p:nvSpPr>
          <p:cNvPr id="25" name="Text 20"/>
          <p:cNvSpPr/>
          <p:nvPr/>
        </p:nvSpPr>
        <p:spPr>
          <a:xfrm>
            <a:off x="1371243" y="5783461"/>
            <a:ext cx="12779216" cy="219432"/>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272525"/>
                </a:solidFill>
                <a:latin typeface="Inter" pitchFamily="34" charset="0"/>
                <a:ea typeface="Inter" pitchFamily="34" charset="-122"/>
                <a:cs typeface="Inter" pitchFamily="34" charset="-120"/>
              </a:rPr>
              <a:t>Female voice options</a:t>
            </a:r>
            <a:endParaRPr lang="en-US" sz="1050" dirty="0"/>
          </a:p>
        </p:txBody>
      </p:sp>
      <p:sp>
        <p:nvSpPr>
          <p:cNvPr id="26" name="Text 21"/>
          <p:cNvSpPr/>
          <p:nvPr/>
        </p:nvSpPr>
        <p:spPr>
          <a:xfrm>
            <a:off x="1371243" y="6050875"/>
            <a:ext cx="12779216" cy="219432"/>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272525"/>
                </a:solidFill>
                <a:latin typeface="Inter" pitchFamily="34" charset="0"/>
                <a:ea typeface="Inter" pitchFamily="34" charset="-122"/>
                <a:cs typeface="Inter" pitchFamily="34" charset="-120"/>
              </a:rPr>
              <a:t>Multiple audio format support</a:t>
            </a:r>
            <a:endParaRPr lang="en-US" sz="1050" dirty="0"/>
          </a:p>
        </p:txBody>
      </p:sp>
      <p:pic>
        <p:nvPicPr>
          <p:cNvPr id="27" name="Image 3" descr="preencoded.png"/>
          <p:cNvPicPr>
            <a:picLocks noChangeAspect="1"/>
          </p:cNvPicPr>
          <p:nvPr/>
        </p:nvPicPr>
        <p:blipFill>
          <a:blip r:embed="rId6"/>
          <a:stretch>
            <a:fillRect/>
          </a:stretch>
        </p:blipFill>
        <p:spPr>
          <a:xfrm>
            <a:off x="479941" y="6407348"/>
            <a:ext cx="685681" cy="1335643"/>
          </a:xfrm>
          <a:prstGeom prst="rect">
            <a:avLst/>
          </a:prstGeom>
        </p:spPr>
      </p:pic>
      <p:sp>
        <p:nvSpPr>
          <p:cNvPr id="28" name="Text 22"/>
          <p:cNvSpPr/>
          <p:nvPr/>
        </p:nvSpPr>
        <p:spPr>
          <a:xfrm>
            <a:off x="1371243" y="6544389"/>
            <a:ext cx="1799987" cy="225028"/>
          </a:xfrm>
          <a:prstGeom prst="rect">
            <a:avLst/>
          </a:prstGeom>
          <a:noFill/>
          <a:ln/>
        </p:spPr>
        <p:txBody>
          <a:bodyPr wrap="none" lIns="0" tIns="0" rIns="0" bIns="0" rtlCol="0" anchor="t"/>
          <a:lstStyle/>
          <a:p>
            <a:pPr marL="0" indent="0" algn="l">
              <a:lnSpc>
                <a:spcPts val="1750"/>
              </a:lnSpc>
              <a:buNone/>
            </a:pPr>
            <a:r>
              <a:rPr lang="en-US" sz="1400" b="1" dirty="0">
                <a:solidFill>
                  <a:srgbClr val="272525"/>
                </a:solidFill>
                <a:latin typeface="Petrona Bold" pitchFamily="34" charset="0"/>
                <a:ea typeface="Petrona Bold" pitchFamily="34" charset="-122"/>
                <a:cs typeface="Petrona Bold" pitchFamily="34" charset="-120"/>
              </a:rPr>
              <a:t>Data Visualization</a:t>
            </a:r>
            <a:endParaRPr lang="en-US" sz="1400" dirty="0"/>
          </a:p>
        </p:txBody>
      </p:sp>
      <p:sp>
        <p:nvSpPr>
          <p:cNvPr id="29" name="Text 23"/>
          <p:cNvSpPr/>
          <p:nvPr/>
        </p:nvSpPr>
        <p:spPr>
          <a:xfrm>
            <a:off x="1371243" y="6851690"/>
            <a:ext cx="12779216" cy="219432"/>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272525"/>
                </a:solidFill>
                <a:latin typeface="Inter" pitchFamily="34" charset="0"/>
                <a:ea typeface="Inter" pitchFamily="34" charset="-122"/>
                <a:cs typeface="Inter" pitchFamily="34" charset="-120"/>
              </a:rPr>
              <a:t>Interactive chart generation</a:t>
            </a:r>
            <a:endParaRPr lang="en-US" sz="1050" dirty="0"/>
          </a:p>
        </p:txBody>
      </p:sp>
      <p:sp>
        <p:nvSpPr>
          <p:cNvPr id="30" name="Text 24"/>
          <p:cNvSpPr/>
          <p:nvPr/>
        </p:nvSpPr>
        <p:spPr>
          <a:xfrm>
            <a:off x="1371243" y="7119104"/>
            <a:ext cx="12779216" cy="219432"/>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272525"/>
                </a:solidFill>
                <a:latin typeface="Inter" pitchFamily="34" charset="0"/>
                <a:ea typeface="Inter" pitchFamily="34" charset="-122"/>
                <a:cs typeface="Inter" pitchFamily="34" charset="-120"/>
              </a:rPr>
              <a:t>Multiple chart types</a:t>
            </a:r>
            <a:endParaRPr lang="en-US" sz="1050" dirty="0"/>
          </a:p>
        </p:txBody>
      </p:sp>
      <p:sp>
        <p:nvSpPr>
          <p:cNvPr id="31" name="Text 25"/>
          <p:cNvSpPr/>
          <p:nvPr/>
        </p:nvSpPr>
        <p:spPr>
          <a:xfrm>
            <a:off x="1371243" y="7386518"/>
            <a:ext cx="12779216" cy="219432"/>
          </a:xfrm>
          <a:prstGeom prst="rect">
            <a:avLst/>
          </a:prstGeom>
          <a:noFill/>
          <a:ln/>
        </p:spPr>
        <p:txBody>
          <a:bodyPr wrap="none" lIns="0" tIns="0" rIns="0" bIns="0" rtlCol="0" anchor="t"/>
          <a:lstStyle/>
          <a:p>
            <a:pPr marL="342900" indent="-342900" algn="l">
              <a:lnSpc>
                <a:spcPts val="1700"/>
              </a:lnSpc>
              <a:buSzPct val="100000"/>
              <a:buChar char="•"/>
            </a:pPr>
            <a:r>
              <a:rPr lang="en-US" sz="1050" dirty="0">
                <a:solidFill>
                  <a:srgbClr val="272525"/>
                </a:solidFill>
                <a:latin typeface="Inter" pitchFamily="34" charset="0"/>
                <a:ea typeface="Inter" pitchFamily="34" charset="-122"/>
                <a:cs typeface="Inter" pitchFamily="34" charset="-120"/>
              </a:rPr>
              <a:t>Real-time data processing</a:t>
            </a:r>
            <a:endParaRPr lang="en-US" sz="10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65163" y="584240"/>
            <a:ext cx="4563785" cy="542568"/>
          </a:xfrm>
          <a:prstGeom prst="rect">
            <a:avLst/>
          </a:prstGeom>
          <a:noFill/>
          <a:ln/>
        </p:spPr>
        <p:txBody>
          <a:bodyPr wrap="none" lIns="0" tIns="0" rIns="0" bIns="0" rtlCol="0" anchor="t"/>
          <a:lstStyle/>
          <a:p>
            <a:pPr marL="0" indent="0" algn="l">
              <a:lnSpc>
                <a:spcPts val="4250"/>
              </a:lnSpc>
              <a:buNone/>
            </a:pPr>
            <a:r>
              <a:rPr lang="en-US" sz="3400" b="1" dirty="0">
                <a:solidFill>
                  <a:srgbClr val="000000"/>
                </a:solidFill>
                <a:latin typeface="Petrona Bold" pitchFamily="34" charset="0"/>
                <a:ea typeface="Petrona Bold" pitchFamily="34" charset="-122"/>
                <a:cs typeface="Petrona Bold" pitchFamily="34" charset="-120"/>
              </a:rPr>
              <a:t>Technical Architecture</a:t>
            </a:r>
            <a:endParaRPr lang="en-US" sz="3400" dirty="0"/>
          </a:p>
        </p:txBody>
      </p:sp>
      <p:sp>
        <p:nvSpPr>
          <p:cNvPr id="4" name="Shape 1"/>
          <p:cNvSpPr/>
          <p:nvPr/>
        </p:nvSpPr>
        <p:spPr>
          <a:xfrm>
            <a:off x="6065163" y="1374815"/>
            <a:ext cx="7986474" cy="1509832"/>
          </a:xfrm>
          <a:prstGeom prst="roundRect">
            <a:avLst>
              <a:gd name="adj" fmla="val 4600"/>
            </a:avLst>
          </a:prstGeom>
          <a:solidFill>
            <a:srgbClr val="CCEEFF"/>
          </a:solidFill>
          <a:ln w="7620">
            <a:solidFill>
              <a:srgbClr val="B2D4E5"/>
            </a:solidFill>
            <a:prstDash val="solid"/>
          </a:ln>
        </p:spPr>
      </p:sp>
      <p:sp>
        <p:nvSpPr>
          <p:cNvPr id="5" name="Text 2"/>
          <p:cNvSpPr/>
          <p:nvPr/>
        </p:nvSpPr>
        <p:spPr>
          <a:xfrm>
            <a:off x="6238042" y="1547693"/>
            <a:ext cx="2404705" cy="271224"/>
          </a:xfrm>
          <a:prstGeom prst="rect">
            <a:avLst/>
          </a:prstGeom>
          <a:noFill/>
          <a:ln/>
        </p:spPr>
        <p:txBody>
          <a:bodyPr wrap="none" lIns="0" tIns="0" rIns="0" bIns="0" rtlCol="0" anchor="t"/>
          <a:lstStyle/>
          <a:p>
            <a:pPr marL="0" indent="0" algn="l">
              <a:lnSpc>
                <a:spcPts val="2100"/>
              </a:lnSpc>
              <a:buNone/>
            </a:pPr>
            <a:r>
              <a:rPr lang="en-US" sz="1700" b="1" dirty="0">
                <a:solidFill>
                  <a:srgbClr val="272525"/>
                </a:solidFill>
                <a:latin typeface="Petrona Bold" pitchFamily="34" charset="0"/>
                <a:ea typeface="Petrona Bold" pitchFamily="34" charset="-122"/>
                <a:cs typeface="Petrona Bold" pitchFamily="34" charset="-120"/>
              </a:rPr>
              <a:t>Modular Code Structure</a:t>
            </a:r>
            <a:endParaRPr lang="en-US" sz="1700" dirty="0"/>
          </a:p>
        </p:txBody>
      </p:sp>
      <p:sp>
        <p:nvSpPr>
          <p:cNvPr id="6" name="Text 3"/>
          <p:cNvSpPr/>
          <p:nvPr/>
        </p:nvSpPr>
        <p:spPr>
          <a:xfrm>
            <a:off x="6238042" y="1918097"/>
            <a:ext cx="7640717" cy="793671"/>
          </a:xfrm>
          <a:prstGeom prst="rect">
            <a:avLst/>
          </a:prstGeom>
          <a:noFill/>
          <a:ln/>
        </p:spPr>
        <p:txBody>
          <a:bodyPr wrap="square" lIns="0" tIns="0" rIns="0" bIns="0" rtlCol="0" anchor="t"/>
          <a:lstStyle/>
          <a:p>
            <a:pPr marL="0" indent="0" algn="l">
              <a:lnSpc>
                <a:spcPts val="2050"/>
              </a:lnSpc>
              <a:buNone/>
            </a:pPr>
            <a:r>
              <a:rPr lang="en-US" sz="1300" dirty="0">
                <a:solidFill>
                  <a:srgbClr val="272525"/>
                </a:solidFill>
                <a:latin typeface="Inter" pitchFamily="34" charset="0"/>
                <a:ea typeface="Inter" pitchFamily="34" charset="-122"/>
                <a:cs typeface="Inter" pitchFamily="34" charset="-120"/>
              </a:rPr>
              <a:t>The platform features a well-organized, component-based architecture that enables easy maintenance and scalability. Each functional area is encapsulated in dedicated modules with clear interfaces.</a:t>
            </a:r>
            <a:endParaRPr lang="en-US" sz="1300" dirty="0"/>
          </a:p>
        </p:txBody>
      </p:sp>
      <p:sp>
        <p:nvSpPr>
          <p:cNvPr id="7" name="Shape 4"/>
          <p:cNvSpPr/>
          <p:nvPr/>
        </p:nvSpPr>
        <p:spPr>
          <a:xfrm>
            <a:off x="6065163" y="3049905"/>
            <a:ext cx="7986474" cy="1509832"/>
          </a:xfrm>
          <a:prstGeom prst="roundRect">
            <a:avLst>
              <a:gd name="adj" fmla="val 4600"/>
            </a:avLst>
          </a:prstGeom>
          <a:solidFill>
            <a:srgbClr val="CCEEFF"/>
          </a:solidFill>
          <a:ln w="7620">
            <a:solidFill>
              <a:srgbClr val="B2D4E5"/>
            </a:solidFill>
            <a:prstDash val="solid"/>
          </a:ln>
        </p:spPr>
      </p:sp>
      <p:sp>
        <p:nvSpPr>
          <p:cNvPr id="8" name="Text 5"/>
          <p:cNvSpPr/>
          <p:nvPr/>
        </p:nvSpPr>
        <p:spPr>
          <a:xfrm>
            <a:off x="6238042" y="3222784"/>
            <a:ext cx="2772728" cy="271224"/>
          </a:xfrm>
          <a:prstGeom prst="rect">
            <a:avLst/>
          </a:prstGeom>
          <a:noFill/>
          <a:ln/>
        </p:spPr>
        <p:txBody>
          <a:bodyPr wrap="none" lIns="0" tIns="0" rIns="0" bIns="0" rtlCol="0" anchor="t"/>
          <a:lstStyle/>
          <a:p>
            <a:pPr marL="0" indent="0" algn="l">
              <a:lnSpc>
                <a:spcPts val="2100"/>
              </a:lnSpc>
              <a:buNone/>
            </a:pPr>
            <a:r>
              <a:rPr lang="en-US" sz="1700" b="1" dirty="0">
                <a:solidFill>
                  <a:srgbClr val="272525"/>
                </a:solidFill>
                <a:latin typeface="Petrona Bold" pitchFamily="34" charset="0"/>
                <a:ea typeface="Petrona Bold" pitchFamily="34" charset="-122"/>
                <a:cs typeface="Petrona Bold" pitchFamily="34" charset="-120"/>
              </a:rPr>
              <a:t>Environment Configuration</a:t>
            </a:r>
            <a:endParaRPr lang="en-US" sz="1700" dirty="0"/>
          </a:p>
        </p:txBody>
      </p:sp>
      <p:sp>
        <p:nvSpPr>
          <p:cNvPr id="9" name="Text 6"/>
          <p:cNvSpPr/>
          <p:nvPr/>
        </p:nvSpPr>
        <p:spPr>
          <a:xfrm>
            <a:off x="6238042" y="3593187"/>
            <a:ext cx="7640717" cy="793671"/>
          </a:xfrm>
          <a:prstGeom prst="rect">
            <a:avLst/>
          </a:prstGeom>
          <a:noFill/>
          <a:ln/>
        </p:spPr>
        <p:txBody>
          <a:bodyPr wrap="square" lIns="0" tIns="0" rIns="0" bIns="0" rtlCol="0" anchor="t"/>
          <a:lstStyle/>
          <a:p>
            <a:pPr marL="0" indent="0" algn="l">
              <a:lnSpc>
                <a:spcPts val="2050"/>
              </a:lnSpc>
              <a:buNone/>
            </a:pPr>
            <a:r>
              <a:rPr lang="en-US" sz="1300" dirty="0">
                <a:solidFill>
                  <a:srgbClr val="272525"/>
                </a:solidFill>
                <a:latin typeface="Inter" pitchFamily="34" charset="0"/>
                <a:ea typeface="Inter" pitchFamily="34" charset="-122"/>
                <a:cs typeface="Inter" pitchFamily="34" charset="-120"/>
              </a:rPr>
              <a:t>Configuration settings are managed through environment variables, allowing for flexible deployment across different environments without code changes. This approach enhances security by keeping sensitive information separate.</a:t>
            </a:r>
            <a:endParaRPr lang="en-US" sz="1300" dirty="0"/>
          </a:p>
        </p:txBody>
      </p:sp>
      <p:sp>
        <p:nvSpPr>
          <p:cNvPr id="10" name="Shape 7"/>
          <p:cNvSpPr/>
          <p:nvPr/>
        </p:nvSpPr>
        <p:spPr>
          <a:xfrm>
            <a:off x="6065163" y="4724995"/>
            <a:ext cx="7986474" cy="1509832"/>
          </a:xfrm>
          <a:prstGeom prst="roundRect">
            <a:avLst>
              <a:gd name="adj" fmla="val 4600"/>
            </a:avLst>
          </a:prstGeom>
          <a:solidFill>
            <a:srgbClr val="CCEEFF"/>
          </a:solidFill>
          <a:ln w="7620">
            <a:solidFill>
              <a:srgbClr val="B2D4E5"/>
            </a:solidFill>
            <a:prstDash val="solid"/>
          </a:ln>
        </p:spPr>
      </p:sp>
      <p:sp>
        <p:nvSpPr>
          <p:cNvPr id="11" name="Text 8"/>
          <p:cNvSpPr/>
          <p:nvPr/>
        </p:nvSpPr>
        <p:spPr>
          <a:xfrm>
            <a:off x="6238042" y="4897874"/>
            <a:ext cx="2559844" cy="271224"/>
          </a:xfrm>
          <a:prstGeom prst="rect">
            <a:avLst/>
          </a:prstGeom>
          <a:noFill/>
          <a:ln/>
        </p:spPr>
        <p:txBody>
          <a:bodyPr wrap="none" lIns="0" tIns="0" rIns="0" bIns="0" rtlCol="0" anchor="t"/>
          <a:lstStyle/>
          <a:p>
            <a:pPr marL="0" indent="0" algn="l">
              <a:lnSpc>
                <a:spcPts val="2100"/>
              </a:lnSpc>
              <a:buNone/>
            </a:pPr>
            <a:r>
              <a:rPr lang="en-US" sz="1700" b="1" dirty="0">
                <a:solidFill>
                  <a:srgbClr val="272525"/>
                </a:solidFill>
                <a:latin typeface="Petrona Bold" pitchFamily="34" charset="0"/>
                <a:ea typeface="Petrona Bold" pitchFamily="34" charset="-122"/>
                <a:cs typeface="Petrona Bold" pitchFamily="34" charset="-120"/>
              </a:rPr>
              <a:t>Asynchronous Processing</a:t>
            </a:r>
            <a:endParaRPr lang="en-US" sz="1700" dirty="0"/>
          </a:p>
        </p:txBody>
      </p:sp>
      <p:sp>
        <p:nvSpPr>
          <p:cNvPr id="12" name="Text 9"/>
          <p:cNvSpPr/>
          <p:nvPr/>
        </p:nvSpPr>
        <p:spPr>
          <a:xfrm>
            <a:off x="6238042" y="5268278"/>
            <a:ext cx="7640717" cy="793671"/>
          </a:xfrm>
          <a:prstGeom prst="rect">
            <a:avLst/>
          </a:prstGeom>
          <a:noFill/>
          <a:ln/>
        </p:spPr>
        <p:txBody>
          <a:bodyPr wrap="square" lIns="0" tIns="0" rIns="0" bIns="0" rtlCol="0" anchor="t"/>
          <a:lstStyle/>
          <a:p>
            <a:pPr marL="0" indent="0" algn="l">
              <a:lnSpc>
                <a:spcPts val="2050"/>
              </a:lnSpc>
              <a:buNone/>
            </a:pPr>
            <a:r>
              <a:rPr lang="en-US" sz="1300" dirty="0">
                <a:solidFill>
                  <a:srgbClr val="272525"/>
                </a:solidFill>
                <a:latin typeface="Inter" pitchFamily="34" charset="0"/>
                <a:ea typeface="Inter" pitchFamily="34" charset="-122"/>
                <a:cs typeface="Inter" pitchFamily="34" charset="-120"/>
              </a:rPr>
              <a:t>The system implements asynchronous processing capabilities to handle multiple requests simultaneously, ensuring responsive performance even under heavy load. This is particularly important for real-time content generation.</a:t>
            </a:r>
            <a:endParaRPr lang="en-US" sz="1300" dirty="0"/>
          </a:p>
        </p:txBody>
      </p:sp>
      <p:sp>
        <p:nvSpPr>
          <p:cNvPr id="13" name="Shape 10"/>
          <p:cNvSpPr/>
          <p:nvPr/>
        </p:nvSpPr>
        <p:spPr>
          <a:xfrm>
            <a:off x="6065163" y="6400086"/>
            <a:ext cx="7986474" cy="1245275"/>
          </a:xfrm>
          <a:prstGeom prst="roundRect">
            <a:avLst>
              <a:gd name="adj" fmla="val 5577"/>
            </a:avLst>
          </a:prstGeom>
          <a:solidFill>
            <a:srgbClr val="CCEEFF"/>
          </a:solidFill>
          <a:ln w="7620">
            <a:solidFill>
              <a:srgbClr val="B2D4E5"/>
            </a:solidFill>
            <a:prstDash val="solid"/>
          </a:ln>
        </p:spPr>
      </p:sp>
      <p:sp>
        <p:nvSpPr>
          <p:cNvPr id="14" name="Text 11"/>
          <p:cNvSpPr/>
          <p:nvPr/>
        </p:nvSpPr>
        <p:spPr>
          <a:xfrm>
            <a:off x="6238042" y="6572964"/>
            <a:ext cx="2565678" cy="271224"/>
          </a:xfrm>
          <a:prstGeom prst="rect">
            <a:avLst/>
          </a:prstGeom>
          <a:noFill/>
          <a:ln/>
        </p:spPr>
        <p:txBody>
          <a:bodyPr wrap="none" lIns="0" tIns="0" rIns="0" bIns="0" rtlCol="0" anchor="t"/>
          <a:lstStyle/>
          <a:p>
            <a:pPr marL="0" indent="0" algn="l">
              <a:lnSpc>
                <a:spcPts val="2100"/>
              </a:lnSpc>
              <a:buNone/>
            </a:pPr>
            <a:r>
              <a:rPr lang="en-US" sz="1700" b="1" dirty="0">
                <a:solidFill>
                  <a:srgbClr val="272525"/>
                </a:solidFill>
                <a:latin typeface="Petrona Bold" pitchFamily="34" charset="0"/>
                <a:ea typeface="Petrona Bold" pitchFamily="34" charset="-122"/>
                <a:cs typeface="Petrona Bold" pitchFamily="34" charset="-120"/>
              </a:rPr>
              <a:t>Error Handling &amp; Logging</a:t>
            </a:r>
            <a:endParaRPr lang="en-US" sz="1700" dirty="0"/>
          </a:p>
        </p:txBody>
      </p:sp>
      <p:sp>
        <p:nvSpPr>
          <p:cNvPr id="15" name="Text 12"/>
          <p:cNvSpPr/>
          <p:nvPr/>
        </p:nvSpPr>
        <p:spPr>
          <a:xfrm>
            <a:off x="6238042" y="6943368"/>
            <a:ext cx="7640717" cy="529114"/>
          </a:xfrm>
          <a:prstGeom prst="rect">
            <a:avLst/>
          </a:prstGeom>
          <a:noFill/>
          <a:ln/>
        </p:spPr>
        <p:txBody>
          <a:bodyPr wrap="square" lIns="0" tIns="0" rIns="0" bIns="0" rtlCol="0" anchor="t"/>
          <a:lstStyle/>
          <a:p>
            <a:pPr marL="0" indent="0" algn="l">
              <a:lnSpc>
                <a:spcPts val="2050"/>
              </a:lnSpc>
              <a:buNone/>
            </a:pPr>
            <a:r>
              <a:rPr lang="en-US" sz="1300" dirty="0">
                <a:solidFill>
                  <a:srgbClr val="272525"/>
                </a:solidFill>
                <a:latin typeface="Inter" pitchFamily="34" charset="0"/>
                <a:ea typeface="Inter" pitchFamily="34" charset="-122"/>
                <a:cs typeface="Inter" pitchFamily="34" charset="-120"/>
              </a:rPr>
              <a:t>Comprehensive error handling and logging systems capture exceptions and provide meaningful feedback to users while maintaining detailed logs for troubleshooting and improvement.</a:t>
            </a:r>
            <a:endParaRPr lang="en-US" sz="13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1169</Words>
  <Application>Microsoft Office PowerPoint</Application>
  <PresentationFormat>Custom</PresentationFormat>
  <Paragraphs>158</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Petrona Bold</vt:lpstr>
      <vt:lpstr>Calibri</vt:lpstr>
      <vt:lpstr>Inter</vt:lpstr>
      <vt:lpstr>Inter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Dell</cp:lastModifiedBy>
  <cp:revision>3</cp:revision>
  <dcterms:created xsi:type="dcterms:W3CDTF">2025-04-16T04:16:45Z</dcterms:created>
  <dcterms:modified xsi:type="dcterms:W3CDTF">2025-04-16T04:41:15Z</dcterms:modified>
</cp:coreProperties>
</file>